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95" r:id="rId4"/>
    <p:sldMasterId id="2147483835" r:id="rId5"/>
    <p:sldMasterId id="2147483859" r:id="rId6"/>
    <p:sldMasterId id="2147483960" r:id="rId7"/>
    <p:sldMasterId id="2147484060" r:id="rId8"/>
    <p:sldMasterId id="2147484061" r:id="rId9"/>
    <p:sldMasterId id="2147484158" r:id="rId10"/>
    <p:sldMasterId id="2147484182" r:id="rId11"/>
  </p:sldMasterIdLst>
  <p:notesMasterIdLst>
    <p:notesMasterId r:id="rId25"/>
  </p:notesMasterIdLst>
  <p:sldIdLst>
    <p:sldId id="289" r:id="rId12"/>
    <p:sldId id="295" r:id="rId13"/>
    <p:sldId id="277" r:id="rId14"/>
    <p:sldId id="280" r:id="rId15"/>
    <p:sldId id="276" r:id="rId16"/>
    <p:sldId id="288" r:id="rId17"/>
    <p:sldId id="286" r:id="rId18"/>
    <p:sldId id="290" r:id="rId19"/>
    <p:sldId id="292" r:id="rId20"/>
    <p:sldId id="294" r:id="rId21"/>
    <p:sldId id="265" r:id="rId22"/>
    <p:sldId id="298" r:id="rId23"/>
    <p:sldId id="284" r:id="rId24"/>
  </p:sldIdLst>
  <p:sldSz cx="18288000" cy="10287000"/>
  <p:notesSz cx="6858000" cy="9144000"/>
  <p:embeddedFontLst>
    <p:embeddedFont>
      <p:font typeface="Avenir Next LT Pro" panose="020B0604020202020204" charset="0"/>
      <p:regular r:id="rId26"/>
      <p:bold r:id="rId27"/>
      <p:italic r:id="rId28"/>
      <p:boldItalic r:id="rId29"/>
    </p:embeddedFont>
    <p:embeddedFont>
      <p:font typeface="Arial Black" panose="020B0A04020102020204" pitchFamily="34" charset="0"/>
      <p:bold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Bembo" panose="020B0604020202020204" charset="0"/>
      <p:regular r:id="rId33"/>
      <p:boldItalic r:id="rId34"/>
    </p:embeddedFont>
    <p:embeddedFont>
      <p:font typeface="Goudy Old Style" panose="02020502050305020303" pitchFamily="18" charset="0"/>
      <p:regular r:id="rId35"/>
      <p:bold r:id="rId36"/>
      <p:italic r:id="rId37"/>
    </p:embeddedFont>
    <p:embeddedFont>
      <p:font typeface="Neue Haas Grotesk Text Pro" panose="020B0604020202020204" charset="0"/>
      <p:regular r:id="rId38"/>
      <p:bold r:id="rId39"/>
      <p:italic r:id="rId40"/>
      <p:boldItalic r:id="rId41"/>
    </p:embeddedFont>
    <p:embeddedFont>
      <p:font typeface="Open Sans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90347B-500C-E6AB-1925-809206FFA0B8}" name="Zahirovic, Hanna (HC/SC)" initials="Z(" userId="S::hanna.zahirovic@hc-sc.gc.ca::233f8a4a-7252-458b-96c9-5c8eeaa0e9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84E"/>
    <a:srgbClr val="3A5258"/>
    <a:srgbClr val="8EA4A6"/>
    <a:srgbClr val="1D292C"/>
    <a:srgbClr val="F6F1EB"/>
    <a:srgbClr val="2C3E42"/>
    <a:srgbClr val="5F7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860852-E3B7-3FF8-8181-2EC75491D6BD}" v="289" dt="2022-02-22T20:57:47.606"/>
    <p1510:client id="{091253DB-B55C-5E18-4FF4-82B484BEEFB2}" v="4" dt="2022-02-23T16:01:17.330"/>
    <p1510:client id="{0CD175BD-FEEB-417B-F59C-766B3FA5ABC3}" v="6" dt="2022-02-22T18:55:46.842"/>
    <p1510:client id="{173EA9D0-7C33-91AC-6ED3-F6CB93F644CA}" v="9" dt="2022-02-22T22:22:17.723"/>
    <p1510:client id="{1783BA09-CB32-91DB-9190-724A25C05640}" v="30" dt="2022-02-24T15:57:47.554"/>
    <p1510:client id="{19CD674A-E070-1776-E337-869B64738064}" v="37" dt="2022-02-24T20:45:16.536"/>
    <p1510:client id="{25429859-D58D-82B9-0B1D-09FA8F8FCA7B}" v="28" dt="2022-02-28T16:34:27.630"/>
    <p1510:client id="{32EC5C31-1BD5-11BD-9D8B-EB61BECBEDE7}" v="8" dt="2022-02-24T21:38:08.214"/>
    <p1510:client id="{497D43D8-D3CA-0BF0-B3B5-A80DCE42868E}" v="69" dt="2022-02-22T20:31:44.061"/>
    <p1510:client id="{555CAAE4-8E2D-4CF8-0EED-37403E5C5F11}" v="240" dt="2022-02-24T20:27:05.930"/>
    <p1510:client id="{5CCEF37A-5D45-C294-FECA-8D3CCC18FB64}" v="97" dt="2022-02-22T21:20:00.707"/>
    <p1510:client id="{5FA2B92A-1982-201C-845A-83FEDE93D245}" v="10" dt="2022-02-22T17:25:15.533"/>
    <p1510:client id="{657509CF-76C3-9584-7566-0061AD63BB84}" v="14" dt="2022-02-22T17:54:28.927"/>
    <p1510:client id="{66A86B57-08C5-A416-B86F-EC27F398F5F7}" v="19" dt="2022-02-22T20:09:26.186"/>
    <p1510:client id="{755929FC-D374-2BD5-D17D-5D81D2C4F9CA}" v="37" dt="2022-02-22T19:00:35.368"/>
    <p1510:client id="{77FBDDD4-E484-7938-1469-B79CD16B357A}" v="229" dt="2022-02-24T22:22:21.261"/>
    <p1510:client id="{7DD7D18E-424C-EE51-8499-C9E41084B711}" v="20" dt="2022-02-28T14:49:10.286"/>
    <p1510:client id="{9E0EF155-3164-0E4D-AC21-0A3A9D92D42B}" v="42" dt="2022-02-22T19:33:28.595"/>
    <p1510:client id="{AFEAE3C3-B1A6-F8DA-57D5-8F0D5E7777DE}" v="73" dt="2022-02-22T22:11:49.260"/>
    <p1510:client id="{B96039D4-67C9-40F4-15A7-975E57A67151}" v="13" dt="2022-02-22T21:31:27.966"/>
    <p1510:client id="{BFC6A37C-E321-1E80-7236-6F72076400E5}" v="17" dt="2022-02-22T19:12:58.876"/>
    <p1510:client id="{D5494E5D-2844-1895-3870-FA94AD67E307}" v="28" dt="2022-02-25T20:02:13.501"/>
    <p1510:client id="{E2A45F07-FFAB-3684-5E02-6D4B4B7728CE}" v="82" dt="2022-02-22T19:45:36.523"/>
    <p1510:client id="{E845F75E-1424-E1CB-1279-7332A0668842}" v="207" dt="2022-02-24T19:41:13.573"/>
    <p1510:client id="{E97F5CA4-9E16-179B-0292-E025D8FE422C}" v="2" dt="2022-02-24T22:45:33.665"/>
    <p1510:client id="{EA199EFF-14C8-E53C-879E-709AD8C65527}" v="45" dt="2022-02-24T14:44:29.857"/>
    <p1510:client id="{EA9A4C4E-7233-3362-2275-8B75FFEDE759}" v="29" dt="2022-02-22T18:23:02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595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5E69FD-2B44-4E06-9716-C7B4D899A51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DC660C8-95E6-496E-8148-DF305C2FE702}">
      <dgm:prSet phldrT="[Text]"/>
      <dgm:spPr>
        <a:ln>
          <a:noFill/>
        </a:ln>
      </dgm:spPr>
      <dgm:t>
        <a:bodyPr/>
        <a:lstStyle/>
        <a:p>
          <a:r>
            <a:rPr lang="en-US" dirty="0">
              <a:solidFill>
                <a:schemeClr val="accent6"/>
              </a:solidFill>
              <a:latin typeface="+mj-lt"/>
            </a:rPr>
            <a:t>Culture Hacking</a:t>
          </a:r>
        </a:p>
      </dgm:t>
    </dgm:pt>
    <dgm:pt modelId="{8A755061-8DB8-4743-A2D0-E131F61E5991}" type="parTrans" cxnId="{8E0A0807-84B2-4211-B342-7F4A1EDDAE5B}">
      <dgm:prSet/>
      <dgm:spPr/>
      <dgm:t>
        <a:bodyPr/>
        <a:lstStyle/>
        <a:p>
          <a:endParaRPr lang="en-US"/>
        </a:p>
      </dgm:t>
    </dgm:pt>
    <dgm:pt modelId="{69094359-88CC-49D8-97B7-9E7378A7097C}" type="sibTrans" cxnId="{8E0A0807-84B2-4211-B342-7F4A1EDDAE5B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1BD687F8-7CF7-4700-9E69-40DDE34ED4DD}">
      <dgm:prSet phldrT="[Text]"/>
      <dgm:spPr>
        <a:ln>
          <a:noFill/>
        </a:ln>
      </dgm:spPr>
      <dgm:t>
        <a:bodyPr/>
        <a:lstStyle/>
        <a:p>
          <a:r>
            <a:rPr lang="en-US" dirty="0">
              <a:latin typeface="+mj-lt"/>
            </a:rPr>
            <a:t>Dynamic Business Environment</a:t>
          </a:r>
        </a:p>
      </dgm:t>
    </dgm:pt>
    <dgm:pt modelId="{848281CB-B02A-4A37-A5BC-7654F29104D7}" type="parTrans" cxnId="{5DC81D10-61F9-4114-A6E3-99A6B1556C92}">
      <dgm:prSet/>
      <dgm:spPr/>
      <dgm:t>
        <a:bodyPr/>
        <a:lstStyle/>
        <a:p>
          <a:endParaRPr lang="en-US"/>
        </a:p>
      </dgm:t>
    </dgm:pt>
    <dgm:pt modelId="{BBD23EEE-7B47-4D02-829F-CF4F81C50BBB}" type="sibTrans" cxnId="{5DC81D10-61F9-4114-A6E3-99A6B1556C92}">
      <dgm:prSet/>
      <dgm:spPr/>
      <dgm:t>
        <a:bodyPr/>
        <a:lstStyle/>
        <a:p>
          <a:endParaRPr lang="en-US"/>
        </a:p>
      </dgm:t>
    </dgm:pt>
    <dgm:pt modelId="{816CD17F-802A-4BC5-80BB-1D3C1FF73C03}">
      <dgm:prSet phldrT="[Text]"/>
      <dgm:spPr>
        <a:solidFill>
          <a:schemeClr val="accent3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>
              <a:latin typeface="+mj-lt"/>
            </a:rPr>
            <a:t>Senior Management support</a:t>
          </a:r>
        </a:p>
      </dgm:t>
    </dgm:pt>
    <dgm:pt modelId="{6530A2DC-1899-4D37-8BA8-E6355BD1BFB8}" type="parTrans" cxnId="{D54EDC5D-FA80-492E-95AF-2AD9B5E6B60B}">
      <dgm:prSet/>
      <dgm:spPr/>
      <dgm:t>
        <a:bodyPr/>
        <a:lstStyle/>
        <a:p>
          <a:endParaRPr lang="en-US"/>
        </a:p>
      </dgm:t>
    </dgm:pt>
    <dgm:pt modelId="{A8C0580D-07E7-4822-B5C8-8F4E0EA1EFD8}" type="sibTrans" cxnId="{D54EDC5D-FA80-492E-95AF-2AD9B5E6B60B}">
      <dgm:prSet/>
      <dgm:spPr/>
      <dgm:t>
        <a:bodyPr/>
        <a:lstStyle/>
        <a:p>
          <a:endParaRPr lang="en-US"/>
        </a:p>
      </dgm:t>
    </dgm:pt>
    <dgm:pt modelId="{17E5D9DC-F2DC-48C4-BCF7-E829E4DB92B3}">
      <dgm:prSet phldrT="[Text]"/>
      <dgm:spPr>
        <a:ln>
          <a:noFill/>
        </a:ln>
      </dgm:spPr>
      <dgm:t>
        <a:bodyPr/>
        <a:lstStyle/>
        <a:p>
          <a:r>
            <a:rPr lang="en-US" dirty="0">
              <a:latin typeface="+mj-lt"/>
            </a:rPr>
            <a:t>Value-driven outcomes</a:t>
          </a:r>
        </a:p>
      </dgm:t>
    </dgm:pt>
    <dgm:pt modelId="{6F83E0E8-4874-46F9-8EFA-BCC203E006D7}" type="parTrans" cxnId="{1E1FC3D5-3E79-4E09-B9FD-0EB3C87ADEAD}">
      <dgm:prSet/>
      <dgm:spPr/>
      <dgm:t>
        <a:bodyPr/>
        <a:lstStyle/>
        <a:p>
          <a:endParaRPr lang="en-US"/>
        </a:p>
      </dgm:t>
    </dgm:pt>
    <dgm:pt modelId="{9D088BA9-D815-4A9F-AC66-A294EA6BD579}" type="sibTrans" cxnId="{1E1FC3D5-3E79-4E09-B9FD-0EB3C87ADEAD}">
      <dgm:prSet/>
      <dgm:spPr/>
      <dgm:t>
        <a:bodyPr/>
        <a:lstStyle/>
        <a:p>
          <a:endParaRPr lang="en-US"/>
        </a:p>
      </dgm:t>
    </dgm:pt>
    <dgm:pt modelId="{A0D994C0-6F30-4F30-8D03-84CD74D0BEA5}" type="pres">
      <dgm:prSet presAssocID="{325E69FD-2B44-4E06-9716-C7B4D899A51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968B6BE-82CB-4097-BEA9-1AD1312DF520}" type="pres">
      <dgm:prSet presAssocID="{325E69FD-2B44-4E06-9716-C7B4D899A513}" presName="Name1" presStyleCnt="0"/>
      <dgm:spPr/>
    </dgm:pt>
    <dgm:pt modelId="{52F5C5CD-B141-45F1-8A83-EE8911C1CB20}" type="pres">
      <dgm:prSet presAssocID="{325E69FD-2B44-4E06-9716-C7B4D899A513}" presName="cycle" presStyleCnt="0"/>
      <dgm:spPr/>
    </dgm:pt>
    <dgm:pt modelId="{C7EFDD04-28F0-465C-A1A1-8C6F1AECF91E}" type="pres">
      <dgm:prSet presAssocID="{325E69FD-2B44-4E06-9716-C7B4D899A513}" presName="srcNode" presStyleLbl="node1" presStyleIdx="0" presStyleCnt="4"/>
      <dgm:spPr/>
    </dgm:pt>
    <dgm:pt modelId="{A1634D43-A609-46DA-B1FE-42C9A0F6431E}" type="pres">
      <dgm:prSet presAssocID="{325E69FD-2B44-4E06-9716-C7B4D899A513}" presName="conn" presStyleLbl="parChTrans1D2" presStyleIdx="0" presStyleCnt="1"/>
      <dgm:spPr/>
      <dgm:t>
        <a:bodyPr/>
        <a:lstStyle/>
        <a:p>
          <a:endParaRPr lang="en-US"/>
        </a:p>
      </dgm:t>
    </dgm:pt>
    <dgm:pt modelId="{C02D1D0F-C710-4500-90A9-228787BF907D}" type="pres">
      <dgm:prSet presAssocID="{325E69FD-2B44-4E06-9716-C7B4D899A513}" presName="extraNode" presStyleLbl="node1" presStyleIdx="0" presStyleCnt="4"/>
      <dgm:spPr/>
    </dgm:pt>
    <dgm:pt modelId="{C8214DF1-C546-4111-AD42-13FDEC697ABB}" type="pres">
      <dgm:prSet presAssocID="{325E69FD-2B44-4E06-9716-C7B4D899A513}" presName="dstNode" presStyleLbl="node1" presStyleIdx="0" presStyleCnt="4"/>
      <dgm:spPr/>
    </dgm:pt>
    <dgm:pt modelId="{790194F2-5CA4-42FE-A3A0-76F2AECF5FAA}" type="pres">
      <dgm:prSet presAssocID="{2DC660C8-95E6-496E-8148-DF305C2FE702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35D35F-2FCB-46E5-8024-2BF8D99AE7D1}" type="pres">
      <dgm:prSet presAssocID="{2DC660C8-95E6-496E-8148-DF305C2FE702}" presName="accent_1" presStyleCnt="0"/>
      <dgm:spPr/>
    </dgm:pt>
    <dgm:pt modelId="{ADE4A4B3-2D59-4BF9-9B2F-41CE60DDE63A}" type="pres">
      <dgm:prSet presAssocID="{2DC660C8-95E6-496E-8148-DF305C2FE702}" presName="accentRepeatNode" presStyleLbl="solidFgAcc1" presStyleIdx="0" presStyleCnt="4"/>
      <dgm:spPr>
        <a:solidFill>
          <a:schemeClr val="accent2"/>
        </a:solidFill>
        <a:ln w="57150">
          <a:solidFill>
            <a:schemeClr val="accent2"/>
          </a:solidFill>
        </a:ln>
      </dgm:spPr>
    </dgm:pt>
    <dgm:pt modelId="{174999FE-5130-4C85-B041-FE87BEC14058}" type="pres">
      <dgm:prSet presAssocID="{816CD17F-802A-4BC5-80BB-1D3C1FF73C0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37019F-AEE3-418C-B7F0-A0C3E88E2F8F}" type="pres">
      <dgm:prSet presAssocID="{816CD17F-802A-4BC5-80BB-1D3C1FF73C03}" presName="accent_2" presStyleCnt="0"/>
      <dgm:spPr/>
    </dgm:pt>
    <dgm:pt modelId="{79091E3C-794E-48CC-9001-54D2C9408563}" type="pres">
      <dgm:prSet presAssocID="{816CD17F-802A-4BC5-80BB-1D3C1FF73C03}" presName="accentRepeatNode" presStyleLbl="solidFgAcc1" presStyleIdx="1" presStyleCnt="4"/>
      <dgm:spPr>
        <a:solidFill>
          <a:schemeClr val="accent3">
            <a:lumMod val="75000"/>
          </a:schemeClr>
        </a:solidFill>
        <a:ln w="57150">
          <a:solidFill>
            <a:schemeClr val="accent3">
              <a:lumMod val="75000"/>
            </a:schemeClr>
          </a:solidFill>
        </a:ln>
      </dgm:spPr>
    </dgm:pt>
    <dgm:pt modelId="{6A0EEB15-5523-475D-B176-8959DE9B2A34}" type="pres">
      <dgm:prSet presAssocID="{1BD687F8-7CF7-4700-9E69-40DDE34ED4D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6B198F-F4C6-4ED9-B762-C88A566D1452}" type="pres">
      <dgm:prSet presAssocID="{1BD687F8-7CF7-4700-9E69-40DDE34ED4DD}" presName="accent_3" presStyleCnt="0"/>
      <dgm:spPr/>
    </dgm:pt>
    <dgm:pt modelId="{D40AEB0B-F6D0-4E46-BC7D-49CD24887416}" type="pres">
      <dgm:prSet presAssocID="{1BD687F8-7CF7-4700-9E69-40DDE34ED4DD}" presName="accentRepeatNode" presStyleLbl="solidFgAcc1" presStyleIdx="2" presStyleCnt="4"/>
      <dgm:spPr>
        <a:solidFill>
          <a:schemeClr val="accent4"/>
        </a:solidFill>
        <a:ln w="57150">
          <a:solidFill>
            <a:schemeClr val="accent4"/>
          </a:solidFill>
        </a:ln>
      </dgm:spPr>
    </dgm:pt>
    <dgm:pt modelId="{1C90BDD3-8A82-4BE4-8413-0CAFC0242C38}" type="pres">
      <dgm:prSet presAssocID="{17E5D9DC-F2DC-48C4-BCF7-E829E4DB92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256AF6-E5DB-44A7-B194-4E18F5843BC1}" type="pres">
      <dgm:prSet presAssocID="{17E5D9DC-F2DC-48C4-BCF7-E829E4DB92B3}" presName="accent_4" presStyleCnt="0"/>
      <dgm:spPr/>
    </dgm:pt>
    <dgm:pt modelId="{088A355C-10D9-4ED4-94F2-B9C0A6717FB8}" type="pres">
      <dgm:prSet presAssocID="{17E5D9DC-F2DC-48C4-BCF7-E829E4DB92B3}" presName="accentRepeatNode" presStyleLbl="solidFgAcc1" presStyleIdx="3" presStyleCnt="4"/>
      <dgm:spPr>
        <a:solidFill>
          <a:schemeClr val="accent5"/>
        </a:solidFill>
        <a:ln w="57150">
          <a:solidFill>
            <a:schemeClr val="accent5"/>
          </a:solidFill>
        </a:ln>
      </dgm:spPr>
    </dgm:pt>
  </dgm:ptLst>
  <dgm:cxnLst>
    <dgm:cxn modelId="{A5FA5C09-9784-47C3-AEDA-F6EB52694006}" type="presOf" srcId="{325E69FD-2B44-4E06-9716-C7B4D899A513}" destId="{A0D994C0-6F30-4F30-8D03-84CD74D0BEA5}" srcOrd="0" destOrd="0" presId="urn:microsoft.com/office/officeart/2008/layout/VerticalCurvedList"/>
    <dgm:cxn modelId="{56CA0688-B082-47C5-A060-993079F1D780}" type="presOf" srcId="{69094359-88CC-49D8-97B7-9E7378A7097C}" destId="{A1634D43-A609-46DA-B1FE-42C9A0F6431E}" srcOrd="0" destOrd="0" presId="urn:microsoft.com/office/officeart/2008/layout/VerticalCurvedList"/>
    <dgm:cxn modelId="{1DB3F156-7A06-450C-919C-8EB22CBC03FE}" type="presOf" srcId="{816CD17F-802A-4BC5-80BB-1D3C1FF73C03}" destId="{174999FE-5130-4C85-B041-FE87BEC14058}" srcOrd="0" destOrd="0" presId="urn:microsoft.com/office/officeart/2008/layout/VerticalCurvedList"/>
    <dgm:cxn modelId="{0937742C-E12B-4A81-BFA5-25156FCE083E}" type="presOf" srcId="{1BD687F8-7CF7-4700-9E69-40DDE34ED4DD}" destId="{6A0EEB15-5523-475D-B176-8959DE9B2A34}" srcOrd="0" destOrd="0" presId="urn:microsoft.com/office/officeart/2008/layout/VerticalCurvedList"/>
    <dgm:cxn modelId="{13F2C0C5-592B-4621-AB73-CE9B7CA4E496}" type="presOf" srcId="{2DC660C8-95E6-496E-8148-DF305C2FE702}" destId="{790194F2-5CA4-42FE-A3A0-76F2AECF5FAA}" srcOrd="0" destOrd="0" presId="urn:microsoft.com/office/officeart/2008/layout/VerticalCurvedList"/>
    <dgm:cxn modelId="{1E1FC3D5-3E79-4E09-B9FD-0EB3C87ADEAD}" srcId="{325E69FD-2B44-4E06-9716-C7B4D899A513}" destId="{17E5D9DC-F2DC-48C4-BCF7-E829E4DB92B3}" srcOrd="3" destOrd="0" parTransId="{6F83E0E8-4874-46F9-8EFA-BCC203E006D7}" sibTransId="{9D088BA9-D815-4A9F-AC66-A294EA6BD579}"/>
    <dgm:cxn modelId="{5DC81D10-61F9-4114-A6E3-99A6B1556C92}" srcId="{325E69FD-2B44-4E06-9716-C7B4D899A513}" destId="{1BD687F8-7CF7-4700-9E69-40DDE34ED4DD}" srcOrd="2" destOrd="0" parTransId="{848281CB-B02A-4A37-A5BC-7654F29104D7}" sibTransId="{BBD23EEE-7B47-4D02-829F-CF4F81C50BBB}"/>
    <dgm:cxn modelId="{D54EDC5D-FA80-492E-95AF-2AD9B5E6B60B}" srcId="{325E69FD-2B44-4E06-9716-C7B4D899A513}" destId="{816CD17F-802A-4BC5-80BB-1D3C1FF73C03}" srcOrd="1" destOrd="0" parTransId="{6530A2DC-1899-4D37-8BA8-E6355BD1BFB8}" sibTransId="{A8C0580D-07E7-4822-B5C8-8F4E0EA1EFD8}"/>
    <dgm:cxn modelId="{F86E0594-4836-49AC-BB53-7D5608697EAC}" type="presOf" srcId="{17E5D9DC-F2DC-48C4-BCF7-E829E4DB92B3}" destId="{1C90BDD3-8A82-4BE4-8413-0CAFC0242C38}" srcOrd="0" destOrd="0" presId="urn:microsoft.com/office/officeart/2008/layout/VerticalCurvedList"/>
    <dgm:cxn modelId="{8E0A0807-84B2-4211-B342-7F4A1EDDAE5B}" srcId="{325E69FD-2B44-4E06-9716-C7B4D899A513}" destId="{2DC660C8-95E6-496E-8148-DF305C2FE702}" srcOrd="0" destOrd="0" parTransId="{8A755061-8DB8-4743-A2D0-E131F61E5991}" sibTransId="{69094359-88CC-49D8-97B7-9E7378A7097C}"/>
    <dgm:cxn modelId="{AC7DF2B4-BCB0-4E73-89FC-093B929A4D16}" type="presParOf" srcId="{A0D994C0-6F30-4F30-8D03-84CD74D0BEA5}" destId="{3968B6BE-82CB-4097-BEA9-1AD1312DF520}" srcOrd="0" destOrd="0" presId="urn:microsoft.com/office/officeart/2008/layout/VerticalCurvedList"/>
    <dgm:cxn modelId="{0333AEBE-7F16-4647-B953-9396172CA3EE}" type="presParOf" srcId="{3968B6BE-82CB-4097-BEA9-1AD1312DF520}" destId="{52F5C5CD-B141-45F1-8A83-EE8911C1CB20}" srcOrd="0" destOrd="0" presId="urn:microsoft.com/office/officeart/2008/layout/VerticalCurvedList"/>
    <dgm:cxn modelId="{0B918EC1-9B94-4EC8-A4BE-FC1ACFB9AF7F}" type="presParOf" srcId="{52F5C5CD-B141-45F1-8A83-EE8911C1CB20}" destId="{C7EFDD04-28F0-465C-A1A1-8C6F1AECF91E}" srcOrd="0" destOrd="0" presId="urn:microsoft.com/office/officeart/2008/layout/VerticalCurvedList"/>
    <dgm:cxn modelId="{9B0B8ABF-3E4D-4ABA-B718-5685DD95182A}" type="presParOf" srcId="{52F5C5CD-B141-45F1-8A83-EE8911C1CB20}" destId="{A1634D43-A609-46DA-B1FE-42C9A0F6431E}" srcOrd="1" destOrd="0" presId="urn:microsoft.com/office/officeart/2008/layout/VerticalCurvedList"/>
    <dgm:cxn modelId="{617B13D5-5938-443B-AD8E-6E4A4243EB90}" type="presParOf" srcId="{52F5C5CD-B141-45F1-8A83-EE8911C1CB20}" destId="{C02D1D0F-C710-4500-90A9-228787BF907D}" srcOrd="2" destOrd="0" presId="urn:microsoft.com/office/officeart/2008/layout/VerticalCurvedList"/>
    <dgm:cxn modelId="{3886B0BE-5104-4F57-AA02-DB14F84D1C09}" type="presParOf" srcId="{52F5C5CD-B141-45F1-8A83-EE8911C1CB20}" destId="{C8214DF1-C546-4111-AD42-13FDEC697ABB}" srcOrd="3" destOrd="0" presId="urn:microsoft.com/office/officeart/2008/layout/VerticalCurvedList"/>
    <dgm:cxn modelId="{CFCDBA09-2446-443E-8C54-D20424B153D5}" type="presParOf" srcId="{3968B6BE-82CB-4097-BEA9-1AD1312DF520}" destId="{790194F2-5CA4-42FE-A3A0-76F2AECF5FAA}" srcOrd="1" destOrd="0" presId="urn:microsoft.com/office/officeart/2008/layout/VerticalCurvedList"/>
    <dgm:cxn modelId="{723109A8-3C13-43F6-95DF-8B42907F2234}" type="presParOf" srcId="{3968B6BE-82CB-4097-BEA9-1AD1312DF520}" destId="{3B35D35F-2FCB-46E5-8024-2BF8D99AE7D1}" srcOrd="2" destOrd="0" presId="urn:microsoft.com/office/officeart/2008/layout/VerticalCurvedList"/>
    <dgm:cxn modelId="{0CEF7C2E-DA0A-4B0D-B87C-EEA0EFEF8D5C}" type="presParOf" srcId="{3B35D35F-2FCB-46E5-8024-2BF8D99AE7D1}" destId="{ADE4A4B3-2D59-4BF9-9B2F-41CE60DDE63A}" srcOrd="0" destOrd="0" presId="urn:microsoft.com/office/officeart/2008/layout/VerticalCurvedList"/>
    <dgm:cxn modelId="{6C5C4C31-CB15-4E3A-9913-E9795C9D2DE1}" type="presParOf" srcId="{3968B6BE-82CB-4097-BEA9-1AD1312DF520}" destId="{174999FE-5130-4C85-B041-FE87BEC14058}" srcOrd="3" destOrd="0" presId="urn:microsoft.com/office/officeart/2008/layout/VerticalCurvedList"/>
    <dgm:cxn modelId="{5588DF30-AE40-46A6-85AC-75EE654A43D9}" type="presParOf" srcId="{3968B6BE-82CB-4097-BEA9-1AD1312DF520}" destId="{D837019F-AEE3-418C-B7F0-A0C3E88E2F8F}" srcOrd="4" destOrd="0" presId="urn:microsoft.com/office/officeart/2008/layout/VerticalCurvedList"/>
    <dgm:cxn modelId="{D6230CB8-86B2-4F7D-8A2F-1F28266846A2}" type="presParOf" srcId="{D837019F-AEE3-418C-B7F0-A0C3E88E2F8F}" destId="{79091E3C-794E-48CC-9001-54D2C9408563}" srcOrd="0" destOrd="0" presId="urn:microsoft.com/office/officeart/2008/layout/VerticalCurvedList"/>
    <dgm:cxn modelId="{68BB905C-4A29-4FAD-ADD8-88F9C05B7E57}" type="presParOf" srcId="{3968B6BE-82CB-4097-BEA9-1AD1312DF520}" destId="{6A0EEB15-5523-475D-B176-8959DE9B2A34}" srcOrd="5" destOrd="0" presId="urn:microsoft.com/office/officeart/2008/layout/VerticalCurvedList"/>
    <dgm:cxn modelId="{648B11D7-1020-4067-B4B8-78DC6488BAFE}" type="presParOf" srcId="{3968B6BE-82CB-4097-BEA9-1AD1312DF520}" destId="{B46B198F-F4C6-4ED9-B762-C88A566D1452}" srcOrd="6" destOrd="0" presId="urn:microsoft.com/office/officeart/2008/layout/VerticalCurvedList"/>
    <dgm:cxn modelId="{E8C6E18A-E18B-47CE-B069-6928A18E8BBC}" type="presParOf" srcId="{B46B198F-F4C6-4ED9-B762-C88A566D1452}" destId="{D40AEB0B-F6D0-4E46-BC7D-49CD24887416}" srcOrd="0" destOrd="0" presId="urn:microsoft.com/office/officeart/2008/layout/VerticalCurvedList"/>
    <dgm:cxn modelId="{F67B702A-4287-43EC-B743-9570181C50A6}" type="presParOf" srcId="{3968B6BE-82CB-4097-BEA9-1AD1312DF520}" destId="{1C90BDD3-8A82-4BE4-8413-0CAFC0242C38}" srcOrd="7" destOrd="0" presId="urn:microsoft.com/office/officeart/2008/layout/VerticalCurvedList"/>
    <dgm:cxn modelId="{C35DFFFD-3D9D-4CE1-99A8-2C6749B544BD}" type="presParOf" srcId="{3968B6BE-82CB-4097-BEA9-1AD1312DF520}" destId="{06256AF6-E5DB-44A7-B194-4E18F5843BC1}" srcOrd="8" destOrd="0" presId="urn:microsoft.com/office/officeart/2008/layout/VerticalCurvedList"/>
    <dgm:cxn modelId="{59C17657-DBAF-48E0-96A8-6087B47E73AE}" type="presParOf" srcId="{06256AF6-E5DB-44A7-B194-4E18F5843BC1}" destId="{088A355C-10D9-4ED4-94F2-B9C0A6717FB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34D43-A609-46DA-B1FE-42C9A0F6431E}">
      <dsp:nvSpPr>
        <dsp:cNvPr id="0" name=""/>
        <dsp:cNvSpPr/>
      </dsp:nvSpPr>
      <dsp:spPr>
        <a:xfrm>
          <a:off x="-8622887" y="-1316854"/>
          <a:ext cx="10258445" cy="10258445"/>
        </a:xfrm>
        <a:prstGeom prst="blockArc">
          <a:avLst>
            <a:gd name="adj1" fmla="val 18900000"/>
            <a:gd name="adj2" fmla="val 2700000"/>
            <a:gd name="adj3" fmla="val 211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0194F2-5CA4-42FE-A3A0-76F2AECF5FAA}">
      <dsp:nvSpPr>
        <dsp:cNvPr id="0" name=""/>
        <dsp:cNvSpPr/>
      </dsp:nvSpPr>
      <dsp:spPr>
        <a:xfrm>
          <a:off x="855391" y="586189"/>
          <a:ext cx="8690680" cy="11729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1060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>
              <a:solidFill>
                <a:schemeClr val="accent6"/>
              </a:solidFill>
              <a:latin typeface="+mj-lt"/>
            </a:rPr>
            <a:t>Culture Hacking</a:t>
          </a:r>
        </a:p>
      </dsp:txBody>
      <dsp:txXfrm>
        <a:off x="855391" y="586189"/>
        <a:ext cx="8690680" cy="1172989"/>
      </dsp:txXfrm>
    </dsp:sp>
    <dsp:sp modelId="{ADE4A4B3-2D59-4BF9-9B2F-41CE60DDE63A}">
      <dsp:nvSpPr>
        <dsp:cNvPr id="0" name=""/>
        <dsp:cNvSpPr/>
      </dsp:nvSpPr>
      <dsp:spPr>
        <a:xfrm>
          <a:off x="122273" y="439566"/>
          <a:ext cx="1466236" cy="1466236"/>
        </a:xfrm>
        <a:prstGeom prst="ellipse">
          <a:avLst/>
        </a:prstGeom>
        <a:solidFill>
          <a:schemeClr val="accent2"/>
        </a:solidFill>
        <a:ln w="571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999FE-5130-4C85-B041-FE87BEC14058}">
      <dsp:nvSpPr>
        <dsp:cNvPr id="0" name=""/>
        <dsp:cNvSpPr/>
      </dsp:nvSpPr>
      <dsp:spPr>
        <a:xfrm>
          <a:off x="1527893" y="2345978"/>
          <a:ext cx="8018178" cy="1172989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1060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>
              <a:latin typeface="+mj-lt"/>
            </a:rPr>
            <a:t>Senior Management support</a:t>
          </a:r>
        </a:p>
      </dsp:txBody>
      <dsp:txXfrm>
        <a:off x="1527893" y="2345978"/>
        <a:ext cx="8018178" cy="1172989"/>
      </dsp:txXfrm>
    </dsp:sp>
    <dsp:sp modelId="{79091E3C-794E-48CC-9001-54D2C9408563}">
      <dsp:nvSpPr>
        <dsp:cNvPr id="0" name=""/>
        <dsp:cNvSpPr/>
      </dsp:nvSpPr>
      <dsp:spPr>
        <a:xfrm>
          <a:off x="794775" y="2199355"/>
          <a:ext cx="1466236" cy="1466236"/>
        </a:xfrm>
        <a:prstGeom prst="ellipse">
          <a:avLst/>
        </a:prstGeom>
        <a:solidFill>
          <a:schemeClr val="accent3">
            <a:lumMod val="75000"/>
          </a:schemeClr>
        </a:solidFill>
        <a:ln w="5715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0EEB15-5523-475D-B176-8959DE9B2A34}">
      <dsp:nvSpPr>
        <dsp:cNvPr id="0" name=""/>
        <dsp:cNvSpPr/>
      </dsp:nvSpPr>
      <dsp:spPr>
        <a:xfrm>
          <a:off x="1527893" y="4105767"/>
          <a:ext cx="8018178" cy="117298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1060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>
              <a:latin typeface="+mj-lt"/>
            </a:rPr>
            <a:t>Dynamic Business Environment</a:t>
          </a:r>
        </a:p>
      </dsp:txBody>
      <dsp:txXfrm>
        <a:off x="1527893" y="4105767"/>
        <a:ext cx="8018178" cy="1172989"/>
      </dsp:txXfrm>
    </dsp:sp>
    <dsp:sp modelId="{D40AEB0B-F6D0-4E46-BC7D-49CD24887416}">
      <dsp:nvSpPr>
        <dsp:cNvPr id="0" name=""/>
        <dsp:cNvSpPr/>
      </dsp:nvSpPr>
      <dsp:spPr>
        <a:xfrm>
          <a:off x="794775" y="3959144"/>
          <a:ext cx="1466236" cy="1466236"/>
        </a:xfrm>
        <a:prstGeom prst="ellipse">
          <a:avLst/>
        </a:prstGeom>
        <a:solidFill>
          <a:schemeClr val="accent4"/>
        </a:solidFill>
        <a:ln w="571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90BDD3-8A82-4BE4-8413-0CAFC0242C38}">
      <dsp:nvSpPr>
        <dsp:cNvPr id="0" name=""/>
        <dsp:cNvSpPr/>
      </dsp:nvSpPr>
      <dsp:spPr>
        <a:xfrm>
          <a:off x="855391" y="5865556"/>
          <a:ext cx="8690680" cy="117298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1060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>
              <a:latin typeface="+mj-lt"/>
            </a:rPr>
            <a:t>Value-driven outcomes</a:t>
          </a:r>
        </a:p>
      </dsp:txBody>
      <dsp:txXfrm>
        <a:off x="855391" y="5865556"/>
        <a:ext cx="8690680" cy="1172989"/>
      </dsp:txXfrm>
    </dsp:sp>
    <dsp:sp modelId="{088A355C-10D9-4ED4-94F2-B9C0A6717FB8}">
      <dsp:nvSpPr>
        <dsp:cNvPr id="0" name=""/>
        <dsp:cNvSpPr/>
      </dsp:nvSpPr>
      <dsp:spPr>
        <a:xfrm>
          <a:off x="122273" y="5718933"/>
          <a:ext cx="1466236" cy="1466236"/>
        </a:xfrm>
        <a:prstGeom prst="ellipse">
          <a:avLst/>
        </a:prstGeom>
        <a:solidFill>
          <a:schemeClr val="accent5"/>
        </a:solidFill>
        <a:ln w="571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C3F21-95C5-4D8B-A1B1-FD437231B102}" type="datetimeFigureOut">
              <a:rPr lang="en-CA" smtClean="0"/>
              <a:t>2022-02-28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8CA93-40DB-4B78-AE35-992EFBA347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2864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39519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9742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00707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35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49F3D-5C07-4C84-A000-A52832BCA5E8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9164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1287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8196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7508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9140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779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3395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8CA93-40DB-4B78-AE35-992EFBA3474E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058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2073859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14961B3D-2C5B-4ED0-8A5E-36DE44DDD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4767909"/>
            <a:ext cx="9082280" cy="1530446"/>
          </a:xfrm>
        </p:spPr>
        <p:txBody>
          <a:bodyPr lIns="0" tIns="0" rIns="0" bIns="0" anchor="b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en-US">
                <a:cs typeface="Arial"/>
              </a:rPr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54201ED-B336-4D5F-B22C-DBBD90DA6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6618365"/>
            <a:ext cx="12567845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pic>
        <p:nvPicPr>
          <p:cNvPr id="35" name="Picture 34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FA07E2DB-A1DB-436E-8352-3E9E839E5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50" y="181983"/>
            <a:ext cx="9082278" cy="10105017"/>
          </a:xfrm>
          <a:prstGeom prst="rect">
            <a:avLst/>
          </a:prstGeom>
        </p:spPr>
      </p:pic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F341912-CF00-482F-92C1-2920291A1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527" y="6618365"/>
            <a:ext cx="2546973" cy="31422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dirty="0" err="1">
                <a:solidFill>
                  <a:schemeClr val="accent5"/>
                </a:solidFill>
              </a:rPr>
              <a:t>Dark</a:t>
            </a:r>
            <a:r>
              <a:rPr lang="fr-CA" sz="2400" dirty="0">
                <a:solidFill>
                  <a:schemeClr val="accent5"/>
                </a:solidFill>
              </a:rPr>
              <a:t> Blue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2A8DB7-BADA-4345-99CD-ADC0FFB19C87}"/>
              </a:ext>
            </a:extLst>
          </p:cNvPr>
          <p:cNvSpPr txBox="1"/>
          <p:nvPr/>
        </p:nvSpPr>
        <p:spPr>
          <a:xfrm>
            <a:off x="571497" y="2167347"/>
            <a:ext cx="12360732" cy="101566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l"/>
            <a:r>
              <a:rPr lang="en-CA" sz="3000" b="1" spc="150" baseline="0" noProof="0">
                <a:solidFill>
                  <a:schemeClr val="tx1"/>
                </a:solidFill>
                <a:latin typeface="+mn-lt"/>
              </a:rPr>
              <a:t>PROTECTING AND EMPOWERING CANADIANS </a:t>
            </a:r>
            <a:br>
              <a:rPr lang="en-CA" sz="3000" b="1" spc="150" baseline="0" noProof="0">
                <a:solidFill>
                  <a:schemeClr val="tx1"/>
                </a:solidFill>
                <a:latin typeface="+mn-lt"/>
              </a:rPr>
            </a:br>
            <a:r>
              <a:rPr lang="en-CA" sz="3000" b="1" spc="150" baseline="0" noProof="0">
                <a:solidFill>
                  <a:schemeClr val="tx1"/>
                </a:solidFill>
                <a:latin typeface="+mn-lt"/>
              </a:rPr>
              <a:t>TO IMPROVE THEIR HEALTH</a:t>
            </a:r>
          </a:p>
        </p:txBody>
      </p:sp>
    </p:spTree>
    <p:extLst>
      <p:ext uri="{BB962C8B-B14F-4D97-AF65-F5344CB8AC3E}">
        <p14:creationId xmlns:p14="http://schemas.microsoft.com/office/powerpoint/2010/main" val="3976162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- Divider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9D95702-07EA-47BB-899D-6EC7FD621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77" y="1193292"/>
            <a:ext cx="11588024" cy="9093708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24271401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CB34637-B382-441A-B532-742E93A971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859" y="6396591"/>
            <a:ext cx="5514372" cy="3452424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654201ED-B336-4D5F-B22C-DBBD90DA6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2" y="5735353"/>
            <a:ext cx="9029700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961B3D-2C5B-4ED0-8A5E-36DE44DDD2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1" y="2176204"/>
            <a:ext cx="9979268" cy="1530446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fr-CA" err="1">
                <a:cs typeface="Arial"/>
              </a:rPr>
              <a:t>Divider</a:t>
            </a:r>
            <a:r>
              <a:rPr lang="fr-CA">
                <a:cs typeface="Arial"/>
              </a:rPr>
              <a:t> </a:t>
            </a:r>
            <a:r>
              <a:rPr lang="fr-CA" err="1">
                <a:cs typeface="Arial"/>
              </a:rPr>
              <a:t>title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398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7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000" y="3458700"/>
            <a:ext cx="6955200" cy="3369600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47875" y="3458700"/>
            <a:ext cx="6955200" cy="33696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3600" i="1">
                <a:solidFill>
                  <a:schemeClr val="tx1">
                    <a:alpha val="6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2155705" y="973957"/>
            <a:ext cx="510623" cy="510623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405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619250" y="1428251"/>
            <a:ext cx="961776" cy="1604592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39000" y="5143502"/>
            <a:ext cx="81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5689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4100" y="2528888"/>
            <a:ext cx="7392600" cy="6138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11303" y="2528888"/>
            <a:ext cx="7392600" cy="6138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924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100" y="592934"/>
            <a:ext cx="15319800" cy="16692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099" y="2605098"/>
            <a:ext cx="7392600" cy="992868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spc="450" baseline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4100" y="3646884"/>
            <a:ext cx="7392600" cy="5020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411300" y="2605098"/>
            <a:ext cx="7392600" cy="993600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spc="450" baseline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411300" y="3646886"/>
            <a:ext cx="7392600" cy="5020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815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935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746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002" y="1433512"/>
            <a:ext cx="5297400" cy="2077493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7275" y="1323977"/>
            <a:ext cx="8640000" cy="7343774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102" y="3877139"/>
            <a:ext cx="5297400" cy="4790612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7469982" y="810000"/>
            <a:ext cx="0" cy="8667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6627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000" y="1433185"/>
            <a:ext cx="5297400" cy="2077493"/>
          </a:xfrm>
        </p:spPr>
        <p:txBody>
          <a:bodyPr anchor="b" anchorCtr="0">
            <a:normAutofit/>
          </a:bodyPr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05800" y="810002"/>
            <a:ext cx="9172575" cy="785775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5000" y="3877138"/>
            <a:ext cx="5297400" cy="492634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7469982" y="810000"/>
            <a:ext cx="0" cy="8667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708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246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63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_Title and Content -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rgbClr val="3A52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8910280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9740" y="1714500"/>
            <a:ext cx="17163359" cy="7343882"/>
          </a:xfrm>
        </p:spPr>
        <p:txBody>
          <a:bodyPr lIns="0" tIns="0" rIns="0" bIns="0">
            <a:no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5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F6EA99C-50F0-43F9-BABC-4491D2AFA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53C6440-CB0F-4EB7-88E0-64E68A218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159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_Title only -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rgbClr val="3A52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3543592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F6EA99C-50F0-43F9-BABC-4491D2AFA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53C6440-CB0F-4EB7-88E0-64E68A218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075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" name="Group 21">
            <a:extLst>
              <a:ext uri="{FF2B5EF4-FFF2-40B4-BE49-F238E27FC236}">
                <a16:creationId xmlns:a16="http://schemas.microsoft.com/office/drawing/2014/main" id="{7FC75B49-94DE-45A7-8459-837CCEB4F9C9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1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6644ADA7-EA78-4CA7-A20B-55637DB31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1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97F7584-4095-47F4-8974-9D71B2D58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0571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5860605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9740" y="1714500"/>
            <a:ext cx="17163359" cy="7343882"/>
          </a:xfrm>
        </p:spPr>
        <p:txBody>
          <a:bodyPr lIns="0" tIns="0" rIns="0" bIns="0">
            <a:no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5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8AA28D4-6980-4B90-8AA7-C191F146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8446E6DB-92BB-4B3B-AEB5-D10A48E27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C9461D-0FFE-4A51-975E-81BCC7F537A9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bg2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6F80057B-6689-43AE-8CDD-9882F2CAF6A8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BC95E2AB-FE4E-447A-B765-BB5BD80DE788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743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3221608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8AA28D4-6980-4B90-8AA7-C191F146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8446E6DB-92BB-4B3B-AEB5-D10A48E27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C9461D-0FFE-4A51-975E-81BCC7F537A9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bg2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6F80057B-6689-43AE-8CDD-9882F2CAF6A8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BC95E2AB-FE4E-447A-B765-BB5BD80DE788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200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" name="Group 21">
            <a:extLst>
              <a:ext uri="{FF2B5EF4-FFF2-40B4-BE49-F238E27FC236}">
                <a16:creationId xmlns:a16="http://schemas.microsoft.com/office/drawing/2014/main" id="{E2ABC963-DC43-487F-8653-7596DC87826E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1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72E9CCEC-D56A-42AA-A8B5-64E226B57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1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47C5851-78A9-4738-85A9-4E30BE062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1650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23801947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9740" y="1714500"/>
            <a:ext cx="17163359" cy="7343882"/>
          </a:xfrm>
        </p:spPr>
        <p:txBody>
          <a:bodyPr lIns="0" tIns="0" rIns="0" bIns="0">
            <a:no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5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7095434-FE6F-4FC5-B5FD-D7C4C933C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1DDD36A2-65AA-40B8-8D97-59DD67DD6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BE7FB0-8702-43EF-B8C0-BA5C0C03E40E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8FF9501A-6126-45B5-8CE5-18957B221ED0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5D8FC0C0-D642-43A7-8FDD-F85012D65352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8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9914653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7095434-FE6F-4FC5-B5FD-D7C4C933C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1DDD36A2-65AA-40B8-8D97-59DD67DD6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BE7FB0-8702-43EF-B8C0-BA5C0C03E40E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8FF9501A-6126-45B5-8CE5-18957B221ED0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5D8FC0C0-D642-43A7-8FDD-F85012D65352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158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rgbClr val="F5B8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rgbClr val="262F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rgbClr val="262F3C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" name="Group 21">
            <a:extLst>
              <a:ext uri="{FF2B5EF4-FFF2-40B4-BE49-F238E27FC236}">
                <a16:creationId xmlns:a16="http://schemas.microsoft.com/office/drawing/2014/main" id="{653C7DF8-E20A-47D7-BD39-A9383E74AD0E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1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7842FAC1-95AE-4B9B-B51E-F1C69F7C6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1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4A675B-CE0C-4102-AA79-49BB37B42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029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ver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59540067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14961B3D-2C5B-4ED0-8A5E-36DE44DDD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4767909"/>
            <a:ext cx="9082280" cy="1530446"/>
          </a:xfrm>
        </p:spPr>
        <p:txBody>
          <a:bodyPr lIns="0" tIns="0" rIns="0" bIns="0" anchor="b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en-US">
                <a:cs typeface="Arial"/>
              </a:rPr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54201ED-B336-4D5F-B22C-DBBD90DA6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6618365"/>
            <a:ext cx="12567845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pic>
        <p:nvPicPr>
          <p:cNvPr id="35" name="Picture 34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FA07E2DB-A1DB-436E-8352-3E9E839E5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50" y="181983"/>
            <a:ext cx="9082278" cy="10105017"/>
          </a:xfrm>
          <a:prstGeom prst="rect">
            <a:avLst/>
          </a:prstGeom>
        </p:spPr>
      </p:pic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F341912-CF00-482F-92C1-2920291A1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527" y="6618365"/>
            <a:ext cx="2546973" cy="31422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2A8DB7-BADA-4345-99CD-ADC0FFB19C87}"/>
              </a:ext>
            </a:extLst>
          </p:cNvPr>
          <p:cNvSpPr txBox="1"/>
          <p:nvPr/>
        </p:nvSpPr>
        <p:spPr>
          <a:xfrm>
            <a:off x="571497" y="2167347"/>
            <a:ext cx="12360732" cy="101566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l"/>
            <a:r>
              <a:rPr lang="en-CA" sz="3000" b="1" spc="150" baseline="0" noProof="0">
                <a:solidFill>
                  <a:schemeClr val="tx1"/>
                </a:solidFill>
                <a:latin typeface="+mn-lt"/>
              </a:rPr>
              <a:t>PROTECTING AND EMPOWERING THE PEOPLE OF CANADA </a:t>
            </a:r>
            <a:br>
              <a:rPr lang="en-CA" sz="3000" b="1" spc="150" baseline="0" noProof="0">
                <a:solidFill>
                  <a:schemeClr val="tx1"/>
                </a:solidFill>
                <a:latin typeface="+mn-lt"/>
              </a:rPr>
            </a:br>
            <a:r>
              <a:rPr lang="en-CA" sz="3000" b="1" spc="150" baseline="0" noProof="0">
                <a:solidFill>
                  <a:schemeClr val="tx1"/>
                </a:solidFill>
                <a:latin typeface="+mn-lt"/>
              </a:rPr>
              <a:t>TO IMPROVE THEIR HEALTH</a:t>
            </a:r>
          </a:p>
        </p:txBody>
      </p:sp>
    </p:spTree>
    <p:extLst>
      <p:ext uri="{BB962C8B-B14F-4D97-AF65-F5344CB8AC3E}">
        <p14:creationId xmlns:p14="http://schemas.microsoft.com/office/powerpoint/2010/main" val="1675133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0907500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9740" y="1714500"/>
            <a:ext cx="17163359" cy="7343882"/>
          </a:xfrm>
        </p:spPr>
        <p:txBody>
          <a:bodyPr lIns="0" tIns="0" rIns="0" bIns="0">
            <a:no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5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D554242-AB47-433F-A6ED-FA9D3BE5C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8">
            <a:extLst>
              <a:ext uri="{FF2B5EF4-FFF2-40B4-BE49-F238E27FC236}">
                <a16:creationId xmlns:a16="http://schemas.microsoft.com/office/drawing/2014/main" id="{DC2C512C-DE0B-4BD2-A5D8-8F1EB9368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B45C3B-9310-4790-B962-A30EB29F3B6D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1"/>
          </a:solidFill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8DE21BD3-9F06-468C-A9B8-9CEC4FB99129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F37423DE-D1BA-43A8-90F2-FE9A08D9513C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106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1193788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D554242-AB47-433F-A6ED-FA9D3BE5C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8">
            <a:extLst>
              <a:ext uri="{FF2B5EF4-FFF2-40B4-BE49-F238E27FC236}">
                <a16:creationId xmlns:a16="http://schemas.microsoft.com/office/drawing/2014/main" id="{DC2C512C-DE0B-4BD2-A5D8-8F1EB9368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B45C3B-9310-4790-B962-A30EB29F3B6D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1"/>
          </a:solidFill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8DE21BD3-9F06-468C-A9B8-9CEC4FB99129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F37423DE-D1BA-43A8-90F2-FE9A08D9513C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090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Ligh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rgbClr val="F3CF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rgbClr val="262F3C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" name="Group 21">
            <a:extLst>
              <a:ext uri="{FF2B5EF4-FFF2-40B4-BE49-F238E27FC236}">
                <a16:creationId xmlns:a16="http://schemas.microsoft.com/office/drawing/2014/main" id="{E0476AA4-1D53-4923-9B05-CDE98F1BDB7F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1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EDAD3233-24B6-4C29-8154-2497F19F2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1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D5B9E8-F5B5-4B82-94DD-CFFCBFB10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4869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Ligh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4843592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9740" y="1714500"/>
            <a:ext cx="17163359" cy="7343882"/>
          </a:xfrm>
        </p:spPr>
        <p:txBody>
          <a:bodyPr lIns="0" tIns="0" rIns="0" bIns="0">
            <a:no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5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D554242-AB47-433F-A6ED-FA9D3BE5C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8">
            <a:extLst>
              <a:ext uri="{FF2B5EF4-FFF2-40B4-BE49-F238E27FC236}">
                <a16:creationId xmlns:a16="http://schemas.microsoft.com/office/drawing/2014/main" id="{DC2C512C-DE0B-4BD2-A5D8-8F1EB9368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B45C3B-9310-4790-B962-A30EB29F3B6D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1"/>
          </a:solidFill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8DE21BD3-9F06-468C-A9B8-9CEC4FB99129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F37423DE-D1BA-43A8-90F2-FE9A08D9513C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2416EB-829C-4339-B014-F4CB21897B22}"/>
              </a:ext>
            </a:extLst>
          </p:cNvPr>
          <p:cNvGrpSpPr/>
          <p:nvPr/>
        </p:nvGrpSpPr>
        <p:grpSpPr>
          <a:xfrm>
            <a:off x="16582704" y="9804763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1DE602F5-1F1D-4E01-8096-32BC7FEE322C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2757D165-410D-46E1-952B-8A8FA7F01211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8428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igh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6006766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D554242-AB47-433F-A6ED-FA9D3BE5C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8">
            <a:extLst>
              <a:ext uri="{FF2B5EF4-FFF2-40B4-BE49-F238E27FC236}">
                <a16:creationId xmlns:a16="http://schemas.microsoft.com/office/drawing/2014/main" id="{DC2C512C-DE0B-4BD2-A5D8-8F1EB9368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B45C3B-9310-4790-B962-A30EB29F3B6D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1"/>
          </a:solidFill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8DE21BD3-9F06-468C-A9B8-9CEC4FB99129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F37423DE-D1BA-43A8-90F2-FE9A08D9513C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2416EB-829C-4339-B014-F4CB21897B22}"/>
              </a:ext>
            </a:extLst>
          </p:cNvPr>
          <p:cNvGrpSpPr/>
          <p:nvPr/>
        </p:nvGrpSpPr>
        <p:grpSpPr>
          <a:xfrm>
            <a:off x="16582704" y="9804763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1DE602F5-1F1D-4E01-8096-32BC7FEE322C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2757D165-410D-46E1-952B-8A8FA7F01211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5603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rgbClr val="262F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rgbClr val="262F3C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" name="Group 21">
            <a:extLst>
              <a:ext uri="{FF2B5EF4-FFF2-40B4-BE49-F238E27FC236}">
                <a16:creationId xmlns:a16="http://schemas.microsoft.com/office/drawing/2014/main" id="{BD0CB04C-40FD-4C03-B2F3-800A5F8E6EA1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1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24EE07F2-E4DB-418F-A5FD-E255AB1A3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1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7F44E1E-0B76-4087-9906-4F26B97ED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447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565571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9740" y="1714500"/>
            <a:ext cx="17163359" cy="7343882"/>
          </a:xfrm>
        </p:spPr>
        <p:txBody>
          <a:bodyPr lIns="0" tIns="0" rIns="0" bIns="0">
            <a:no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5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366B365-6B88-413C-BD60-D26E5DD82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DB0DF0A8-B3C5-43CE-879E-BBA980609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24D76B-27D9-43AA-A5AF-4421BE9E52EA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0FB8DE24-A5B2-4576-B810-BDE0DA6F2AE9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0755F413-8F52-4C92-AFA0-822AF9CF5C2F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982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08642839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366B365-6B88-413C-BD60-D26E5DD82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DB0DF0A8-B3C5-43CE-879E-BBA980609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24D76B-27D9-43AA-A5AF-4421BE9E52EA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0FB8DE24-A5B2-4576-B810-BDE0DA6F2AE9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0755F413-8F52-4C92-AFA0-822AF9CF5C2F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701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26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0910296-201B-4DFE-86CE-8A6CB4BFC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C2CFCAEE-9001-4833-86ED-EE890F7E479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3" name="Footer Placeholder 18">
            <a:extLst>
              <a:ext uri="{FF2B5EF4-FFF2-40B4-BE49-F238E27FC236}">
                <a16:creationId xmlns:a16="http://schemas.microsoft.com/office/drawing/2014/main" id="{637BC550-9088-41D0-82FF-916F4D36B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PUBLIC HEALTH AGENCY OF CANADA</a:t>
            </a:r>
          </a:p>
        </p:txBody>
      </p:sp>
    </p:spTree>
    <p:extLst>
      <p:ext uri="{BB962C8B-B14F-4D97-AF65-F5344CB8AC3E}">
        <p14:creationId xmlns:p14="http://schemas.microsoft.com/office/powerpoint/2010/main" val="2368193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A53DC-A2B2-FB47-AF15-F3B7DE040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331FD-79CF-7642-914B-C078BDC85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1272-1996-BB41-8DA8-26CB2B8DB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F717-E6FB-EC44-A4D0-CDD0FCCADA02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AAFFB-062E-0340-862A-EF8C993E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AFF05-897E-9646-AD4A-14CFCF19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6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rgbClr val="3A52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" name="Group 21">
            <a:extLst>
              <a:ext uri="{FF2B5EF4-FFF2-40B4-BE49-F238E27FC236}">
                <a16:creationId xmlns:a16="http://schemas.microsoft.com/office/drawing/2014/main" id="{A3B622CA-7676-4440-BD01-EC6FF380BBF8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1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D2108797-CE57-40FA-BFE9-6B6696F418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1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A4D23A7-FE61-4018-A1AA-904479DFE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2200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4961B3D-2C5B-4ED0-8A5E-36DE44DDD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4767909"/>
            <a:ext cx="9082280" cy="1530446"/>
          </a:xfrm>
        </p:spPr>
        <p:txBody>
          <a:bodyPr lIns="0" tIns="0" rIns="0" bIns="0" anchor="b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cs typeface="Arial"/>
              </a:rPr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54201ED-B336-4D5F-B22C-DBBD90DA6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6618365"/>
            <a:ext cx="12567845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7048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72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54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40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94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23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34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825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5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_Divider Terri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CDC6D368-7D84-4F16-8B66-20508C6A5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77" y="1193292"/>
            <a:ext cx="11588024" cy="9093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113601-B3A0-4AC7-9D5A-F6ACEB30BDEC}"/>
              </a:ext>
            </a:extLst>
          </p:cNvPr>
          <p:cNvSpPr/>
          <p:nvPr/>
        </p:nvSpPr>
        <p:spPr>
          <a:xfrm>
            <a:off x="14098466" y="4972318"/>
            <a:ext cx="1885950" cy="1646048"/>
          </a:xfrm>
          <a:prstGeom prst="rect">
            <a:avLst/>
          </a:prstGeom>
          <a:solidFill>
            <a:srgbClr val="2530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7319349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B3BF08DE-95AC-43E7-86EC-DF16323B9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2" y="5735353"/>
            <a:ext cx="9029700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3B5B4C3-27D4-48C4-89B6-30C598D064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2" y="2176204"/>
            <a:ext cx="9939702" cy="1530446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fr-CA" err="1">
                <a:cs typeface="Arial"/>
              </a:rPr>
              <a:t>Divider</a:t>
            </a:r>
            <a:r>
              <a:rPr lang="fr-CA">
                <a:cs typeface="Arial"/>
              </a:rPr>
              <a:t> </a:t>
            </a:r>
            <a:r>
              <a:rPr lang="fr-CA" err="1">
                <a:cs typeface="Arial"/>
              </a:rPr>
              <a:t>title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4234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01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2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84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50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626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53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312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1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591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9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_Divider Terri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CDC6D368-7D84-4F16-8B66-20508C6A5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77" y="1193292"/>
            <a:ext cx="11588024" cy="9093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113601-B3A0-4AC7-9D5A-F6ACEB30BDEC}"/>
              </a:ext>
            </a:extLst>
          </p:cNvPr>
          <p:cNvSpPr/>
          <p:nvPr/>
        </p:nvSpPr>
        <p:spPr>
          <a:xfrm>
            <a:off x="14098466" y="4972318"/>
            <a:ext cx="1885950" cy="1646048"/>
          </a:xfrm>
          <a:prstGeom prst="rect">
            <a:avLst/>
          </a:prstGeom>
          <a:solidFill>
            <a:srgbClr val="2530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44016274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EFF10A7-20AC-45B8-A802-7F009A3013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324" y="5193542"/>
            <a:ext cx="5770659" cy="4793117"/>
          </a:xfrm>
          <a:prstGeom prst="rect">
            <a:avLst/>
          </a:prstGeom>
        </p:spPr>
      </p:pic>
      <p:sp>
        <p:nvSpPr>
          <p:cNvPr id="33" name="Subtitle 2">
            <a:extLst>
              <a:ext uri="{FF2B5EF4-FFF2-40B4-BE49-F238E27FC236}">
                <a16:creationId xmlns:a16="http://schemas.microsoft.com/office/drawing/2014/main" id="{B3BF08DE-95AC-43E7-86EC-DF16323B9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2" y="5735353"/>
            <a:ext cx="9029700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3B5B4C3-27D4-48C4-89B6-30C598D064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2" y="2176204"/>
            <a:ext cx="9939702" cy="1530446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fr-CA" err="1">
                <a:cs typeface="Arial"/>
              </a:rPr>
              <a:t>Divider</a:t>
            </a:r>
            <a:r>
              <a:rPr lang="fr-CA">
                <a:cs typeface="Arial"/>
              </a:rPr>
              <a:t> </a:t>
            </a:r>
            <a:r>
              <a:rPr lang="fr-CA" err="1">
                <a:cs typeface="Arial"/>
              </a:rPr>
              <a:t>title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1567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506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599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075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5419" y="1657350"/>
            <a:ext cx="12564771" cy="4680756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2059" y="6663578"/>
            <a:ext cx="9111492" cy="147603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 i="0" spc="240" baseline="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734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5759685" y="7612381"/>
            <a:ext cx="3971501" cy="547688"/>
          </a:xfrm>
        </p:spPr>
        <p:txBody>
          <a:bodyPr/>
          <a:lstStyle/>
          <a:p>
            <a:fld id="{5D340FED-6E95-4177-A7EF-CD303B9E611D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5677389" y="2112265"/>
            <a:ext cx="4155749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37025" y="4704589"/>
            <a:ext cx="818867" cy="870044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820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770" y="2564607"/>
            <a:ext cx="13631661" cy="5157786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8770" y="7722393"/>
            <a:ext cx="13266783" cy="1707357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32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6317" y="2738437"/>
            <a:ext cx="6710433" cy="6691313"/>
          </a:xfrm>
        </p:spPr>
        <p:txBody>
          <a:bodyPr/>
          <a:lstStyle>
            <a:lvl2pPr marL="411480" indent="0">
              <a:buFontTx/>
              <a:buNone/>
              <a:defRPr/>
            </a:lvl2pPr>
            <a:lvl3pPr marL="754380">
              <a:defRPr/>
            </a:lvl3pPr>
            <a:lvl4pPr marL="822960" indent="0">
              <a:buFontTx/>
              <a:buNone/>
              <a:defRPr/>
            </a:lvl4pPr>
            <a:lvl5pPr marL="109728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66811" y="2738437"/>
            <a:ext cx="7525415" cy="6691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847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7345" y="2752829"/>
            <a:ext cx="6679407" cy="1235868"/>
          </a:xfrm>
        </p:spPr>
        <p:txBody>
          <a:bodyPr anchor="b">
            <a:normAutofit/>
          </a:bodyPr>
          <a:lstStyle>
            <a:lvl1pPr marL="0" indent="0">
              <a:buNone/>
              <a:defRPr sz="3000" b="1" i="0" cap="all" spc="450" baseline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07343" y="4076701"/>
            <a:ext cx="6679407" cy="5339178"/>
          </a:xfrm>
        </p:spPr>
        <p:txBody>
          <a:bodyPr/>
          <a:lstStyle>
            <a:lvl2pPr marL="411480" indent="0">
              <a:buFontTx/>
              <a:buNone/>
              <a:defRPr/>
            </a:lvl2pPr>
            <a:lvl3pPr marL="822960">
              <a:defRPr/>
            </a:lvl3pPr>
            <a:lvl4pPr marL="891540" indent="0">
              <a:buFontTx/>
              <a:buNone/>
              <a:defRPr/>
            </a:lvl4pPr>
            <a:lvl5pPr marL="123444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66811" y="2752829"/>
            <a:ext cx="7525415" cy="1235868"/>
          </a:xfrm>
        </p:spPr>
        <p:txBody>
          <a:bodyPr anchor="b">
            <a:normAutofit/>
          </a:bodyPr>
          <a:lstStyle>
            <a:lvl1pPr marL="0" indent="0">
              <a:buNone/>
              <a:defRPr sz="3000" b="1" i="0" cap="all" spc="450" baseline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66811" y="4076700"/>
            <a:ext cx="7525415" cy="5339180"/>
          </a:xfrm>
        </p:spPr>
        <p:txBody>
          <a:bodyPr/>
          <a:lstStyle>
            <a:lvl2pPr marL="685800" indent="0">
              <a:buNone/>
              <a:defRPr/>
            </a:lvl2pPr>
            <a:lvl3pPr marL="822960">
              <a:defRPr/>
            </a:lvl3pPr>
            <a:lvl4pPr marL="891540" indent="0">
              <a:buFontTx/>
              <a:buNone/>
              <a:defRPr/>
            </a:lvl4pPr>
            <a:lvl5pPr marL="123444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67201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0410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3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- Divider I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77B46CE-A300-41CC-9064-FD64A06AD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77" y="1193292"/>
            <a:ext cx="11588024" cy="9093708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21461394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8E4A3E4-FBFB-4090-893A-E6FD362049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818" y="7157181"/>
            <a:ext cx="6212978" cy="2489172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DB83E855-1439-463B-8D57-84370D7AC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2" y="5735353"/>
            <a:ext cx="9029700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493D3C7-AB09-4F36-B166-046F3B1CC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1" y="2176204"/>
            <a:ext cx="9966080" cy="1530446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fr-CA" err="1">
                <a:cs typeface="Arial"/>
              </a:rPr>
              <a:t>Divider</a:t>
            </a:r>
            <a:r>
              <a:rPr lang="fr-CA">
                <a:cs typeface="Arial"/>
              </a:rPr>
              <a:t> </a:t>
            </a:r>
            <a:r>
              <a:rPr lang="fr-CA" err="1">
                <a:cs typeface="Arial"/>
              </a:rPr>
              <a:t>title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14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50" y="685801"/>
            <a:ext cx="6255533" cy="2876264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2456" y="685800"/>
            <a:ext cx="8343902" cy="8915400"/>
          </a:xfrm>
        </p:spPr>
        <p:txBody>
          <a:bodyPr>
            <a:normAutofit/>
          </a:bodyPr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5450" y="3562063"/>
            <a:ext cx="6255533" cy="6039137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617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058" y="685799"/>
            <a:ext cx="5869862" cy="289322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86628" y="685800"/>
            <a:ext cx="9165432" cy="89154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3058" y="3579020"/>
            <a:ext cx="5869862" cy="602218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321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76319" y="2738438"/>
            <a:ext cx="14715906" cy="67750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379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696038"/>
            <a:ext cx="3242310" cy="87004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696035"/>
            <a:ext cx="11830050" cy="87004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February 28,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080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9302082" y="1"/>
            <a:ext cx="8985918" cy="10287002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726" y="1152502"/>
            <a:ext cx="7599002" cy="4299608"/>
          </a:xfrm>
        </p:spPr>
        <p:txBody>
          <a:bodyPr anchor="t"/>
          <a:lstStyle>
            <a:lvl1pPr algn="l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726" y="6424859"/>
            <a:ext cx="7599002" cy="2212766"/>
          </a:xfrm>
        </p:spPr>
        <p:txBody>
          <a:bodyPr anchor="b"/>
          <a:lstStyle>
            <a:lvl1pPr marL="0" indent="0" algn="l">
              <a:buNone/>
              <a:defRPr sz="30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0393" y="685801"/>
            <a:ext cx="5412308" cy="547688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6003" y="9211628"/>
            <a:ext cx="1220724" cy="547688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847726" y="9130665"/>
            <a:ext cx="759900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0428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13392792" y="0"/>
            <a:ext cx="4895208" cy="10287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0754" y="9211628"/>
            <a:ext cx="1220724" cy="547688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847726" y="9130665"/>
            <a:ext cx="1100375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242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9302082" y="1"/>
            <a:ext cx="8985918" cy="10287002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6" y="1152527"/>
            <a:ext cx="7599002" cy="3502152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726" y="6383180"/>
            <a:ext cx="7599002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bg1">
                    <a:lumMod val="6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6003" y="9211628"/>
            <a:ext cx="1220724" cy="547688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847726" y="9130665"/>
            <a:ext cx="759900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8176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5435473" y="0"/>
            <a:ext cx="2852529" cy="10287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4277" y="3548633"/>
            <a:ext cx="7859268" cy="50932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84457" y="3548633"/>
            <a:ext cx="7859268" cy="50932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847725" y="9130665"/>
            <a:ext cx="1658751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1666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5435473" y="0"/>
            <a:ext cx="2852529" cy="10287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1152144"/>
            <a:ext cx="11000232" cy="19065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3224" y="3548634"/>
            <a:ext cx="7859268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3224" y="4784502"/>
            <a:ext cx="7859268" cy="3857336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74599" y="3548634"/>
            <a:ext cx="7859268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574599" y="4784502"/>
            <a:ext cx="7859268" cy="3857336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847725" y="9130665"/>
            <a:ext cx="1658751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8392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5435473" y="0"/>
            <a:ext cx="2852529" cy="10287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847725" y="9130665"/>
            <a:ext cx="1658751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670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 - Divider I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77B46CE-A300-41CC-9064-FD64A06AD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77" y="1193292"/>
            <a:ext cx="11588024" cy="9093708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9442513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DB83E855-1439-463B-8D57-84370D7AC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2" y="5735353"/>
            <a:ext cx="9029700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493D3C7-AB09-4F36-B166-046F3B1CC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1" y="2176204"/>
            <a:ext cx="9966080" cy="1530446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fr-CA" err="1">
                <a:cs typeface="Arial"/>
              </a:rPr>
              <a:t>Divider</a:t>
            </a:r>
            <a:r>
              <a:rPr lang="fr-CA">
                <a:cs typeface="Arial"/>
              </a:rPr>
              <a:t> </a:t>
            </a:r>
            <a:r>
              <a:rPr lang="fr-CA" err="1">
                <a:cs typeface="Arial"/>
              </a:rPr>
              <a:t>title</a:t>
            </a:r>
            <a:endParaRPr lang="en-US">
              <a:cs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FEB2FA-DB1C-4A89-89FD-6A462CDF0C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86821" y="7157181"/>
            <a:ext cx="6212972" cy="248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49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6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5435473" y="0"/>
            <a:ext cx="2852529" cy="10287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7" y="1147460"/>
            <a:ext cx="5414973" cy="2092565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249" y="1156335"/>
            <a:ext cx="9168776" cy="720085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4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6" y="3240024"/>
            <a:ext cx="5414975" cy="5563458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847725" y="9130665"/>
            <a:ext cx="1658751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0760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5435473" y="0"/>
            <a:ext cx="2852529" cy="10287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6" y="1156334"/>
            <a:ext cx="5414975" cy="2083691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35757" y="1336225"/>
            <a:ext cx="9090204" cy="730561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6" y="3240025"/>
            <a:ext cx="5414975" cy="5401817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847725" y="9130665"/>
            <a:ext cx="1658751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9575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13392792" y="0"/>
            <a:ext cx="4895208" cy="10287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9720" y="9211628"/>
            <a:ext cx="1220724" cy="547688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847725" y="9130665"/>
            <a:ext cx="1100271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7851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5435473" y="0"/>
            <a:ext cx="2852529" cy="10287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50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425143" y="1464945"/>
            <a:ext cx="3402761" cy="71768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7726" y="1464945"/>
            <a:ext cx="12396086" cy="71768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847725" y="9130665"/>
            <a:ext cx="1658751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0119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FA07E2DB-A1DB-436E-8352-3E9E839E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722" y="181983"/>
            <a:ext cx="9082278" cy="101050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2445" y="360879"/>
            <a:ext cx="17578946" cy="568361"/>
            <a:chOff x="263917" y="504895"/>
            <a:chExt cx="11719297" cy="378907"/>
          </a:xfrm>
        </p:grpSpPr>
        <p:grpSp>
          <p:nvGrpSpPr>
            <p:cNvPr id="11" name="Group 10"/>
            <p:cNvGrpSpPr/>
            <p:nvPr/>
          </p:nvGrpSpPr>
          <p:grpSpPr>
            <a:xfrm>
              <a:off x="263917" y="504895"/>
              <a:ext cx="6131815" cy="378907"/>
              <a:chOff x="-3699" y="608418"/>
              <a:chExt cx="6677891" cy="424709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-3699" y="608418"/>
                <a:ext cx="6677891" cy="424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Health Canada and the Public         Santé Canada et </a:t>
                </a:r>
                <a:r>
                  <a:rPr lang="fr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l’Agence</a:t>
                </a: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en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Health</a:t>
                </a: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Agency of Canada                de la santé publique du Canada     </a:t>
                </a:r>
                <a:endParaRPr lang="en-CA" sz="1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4" name="Picture 1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24A675B-CE0C-4102-AA79-49BB37B42605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6" t="27594" r="79829" b="29271"/>
              <a:stretch/>
            </p:blipFill>
            <p:spPr bwMode="auto">
              <a:xfrm>
                <a:off x="362001" y="676974"/>
                <a:ext cx="661035" cy="3175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2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1796" b="21796"/>
            <a:stretch/>
          </p:blipFill>
          <p:spPr>
            <a:xfrm>
              <a:off x="11197562" y="594237"/>
              <a:ext cx="785652" cy="226902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14961B3D-2C5B-4ED0-8A5E-36DE44DDD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4767909"/>
            <a:ext cx="9082280" cy="1530446"/>
          </a:xfrm>
        </p:spPr>
        <p:txBody>
          <a:bodyPr lIns="0" tIns="0" rIns="0" bIns="0" anchor="b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cs typeface="Arial"/>
              </a:rPr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54201ED-B336-4D5F-B22C-DBBD90DA6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1" y="6618365"/>
            <a:ext cx="12567845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66942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tx1"/>
          </a:solidFill>
        </p:grpSpPr>
        <p:sp>
          <p:nvSpPr>
            <p:cNvPr id="33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  <p:sp>
          <p:nvSpPr>
            <p:cNvPr id="34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</p:grpSp>
      <p:sp>
        <p:nvSpPr>
          <p:cNvPr id="36" name="Titre 15">
            <a:extLst>
              <a:ext uri="{FF2B5EF4-FFF2-40B4-BE49-F238E27FC236}">
                <a16:creationId xmlns:a16="http://schemas.microsoft.com/office/drawing/2014/main" id="{BF54DC26-5A73-4C96-97BE-3D7BF4546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741" y="411959"/>
            <a:ext cx="17146761" cy="1001268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Click to </a:t>
            </a:r>
            <a:r>
              <a:rPr lang="fr-CA" err="1"/>
              <a:t>add</a:t>
            </a:r>
            <a:r>
              <a:rPr lang="fr-CA"/>
              <a:t>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37" name="Espace réservé du contenu 16">
            <a:extLst>
              <a:ext uri="{FF2B5EF4-FFF2-40B4-BE49-F238E27FC236}">
                <a16:creationId xmlns:a16="http://schemas.microsoft.com/office/drawing/2014/main" id="{CFEB372A-5D29-45BF-9788-912F7BB03D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9741" y="1753986"/>
            <a:ext cx="17163359" cy="7301304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Click to </a:t>
            </a:r>
            <a:r>
              <a:rPr lang="fr-CA" err="1"/>
              <a:t>add</a:t>
            </a:r>
            <a:r>
              <a:rPr lang="fr-CA"/>
              <a:t> </a:t>
            </a:r>
            <a:r>
              <a:rPr lang="fr-CA" err="1"/>
              <a:t>text</a:t>
            </a:r>
            <a:endParaRPr lang="fr-CA"/>
          </a:p>
        </p:txBody>
      </p:sp>
      <p:cxnSp>
        <p:nvCxnSpPr>
          <p:cNvPr id="38" name="Straight Connector 37"/>
          <p:cNvCxnSpPr/>
          <p:nvPr/>
        </p:nvCxnSpPr>
        <p:spPr>
          <a:xfrm>
            <a:off x="462915" y="1513872"/>
            <a:ext cx="17402175" cy="0"/>
          </a:xfrm>
          <a:prstGeom prst="line">
            <a:avLst/>
          </a:prstGeom>
          <a:ln>
            <a:solidFill>
              <a:srgbClr val="E8DFD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F8AA28D4-6980-4B90-8AA7-C191F146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241B0F-F2FE-4008-94E7-866D081A8C3D}" type="slidenum">
              <a:rPr lang="en-CA" smtClean="0"/>
              <a:t>‹#›</a:t>
            </a:fld>
            <a:endParaRPr lang="en-CA"/>
          </a:p>
        </p:txBody>
      </p: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370685AC-95D5-4E1E-B894-2932B5C42956}"/>
              </a:ext>
            </a:extLst>
          </p:cNvPr>
          <p:cNvSpPr txBox="1">
            <a:spLocks/>
          </p:cNvSpPr>
          <p:nvPr/>
        </p:nvSpPr>
        <p:spPr>
          <a:xfrm>
            <a:off x="8036720" y="9765793"/>
            <a:ext cx="832064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500" spc="4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 | PUBLIC HEALTH AGENCY OF CANADA</a:t>
            </a:r>
          </a:p>
        </p:txBody>
      </p:sp>
    </p:spTree>
    <p:extLst>
      <p:ext uri="{BB962C8B-B14F-4D97-AF65-F5344CB8AC3E}">
        <p14:creationId xmlns:p14="http://schemas.microsoft.com/office/powerpoint/2010/main" val="16694785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2445" y="360879"/>
            <a:ext cx="17578946" cy="568361"/>
            <a:chOff x="263917" y="504895"/>
            <a:chExt cx="11719297" cy="378907"/>
          </a:xfrm>
        </p:grpSpPr>
        <p:grpSp>
          <p:nvGrpSpPr>
            <p:cNvPr id="18" name="Group 17"/>
            <p:cNvGrpSpPr/>
            <p:nvPr/>
          </p:nvGrpSpPr>
          <p:grpSpPr>
            <a:xfrm>
              <a:off x="263917" y="504895"/>
              <a:ext cx="6131815" cy="378907"/>
              <a:chOff x="-3699" y="608418"/>
              <a:chExt cx="6677891" cy="42470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-3699" y="608418"/>
                <a:ext cx="6677891" cy="424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Health Canada and the Public         Santé Canada et </a:t>
                </a:r>
                <a:r>
                  <a:rPr lang="fr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l’Agence</a:t>
                </a: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en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Health</a:t>
                </a: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Agency of Canada                de la santé publique du Canada     </a:t>
                </a:r>
                <a:endParaRPr lang="en-CA" sz="1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Picture 2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24A675B-CE0C-4102-AA79-49BB37B42605}"/>
                  </a:ext>
                </a:extLst>
              </p:cNvPr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6" t="27594" r="79829" b="29271"/>
              <a:stretch/>
            </p:blipFill>
            <p:spPr bwMode="auto">
              <a:xfrm>
                <a:off x="362001" y="676974"/>
                <a:ext cx="661035" cy="3175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9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796" b="21796"/>
            <a:stretch/>
          </p:blipFill>
          <p:spPr>
            <a:xfrm>
              <a:off x="11197562" y="594237"/>
              <a:ext cx="785652" cy="226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77528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5">
            <a:extLst>
              <a:ext uri="{FF2B5EF4-FFF2-40B4-BE49-F238E27FC236}">
                <a16:creationId xmlns:a16="http://schemas.microsoft.com/office/drawing/2014/main" id="{BF54DC26-5A73-4C96-97BE-3D7BF4546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741" y="411959"/>
            <a:ext cx="17146761" cy="1001268"/>
          </a:xfrm>
        </p:spPr>
        <p:txBody>
          <a:bodyPr>
            <a:norm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Click to </a:t>
            </a:r>
            <a:r>
              <a:rPr lang="fr-CA" err="1"/>
              <a:t>add</a:t>
            </a:r>
            <a:r>
              <a:rPr lang="fr-CA"/>
              <a:t>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rgbClr val="FEC30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tx1"/>
          </a:solidFill>
        </p:grpSpPr>
        <p:sp>
          <p:nvSpPr>
            <p:cNvPr id="33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  <p:sp>
          <p:nvSpPr>
            <p:cNvPr id="34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</p:grpSp>
      <p:sp>
        <p:nvSpPr>
          <p:cNvPr id="31" name="Espace réservé du contenu 16">
            <a:extLst>
              <a:ext uri="{FF2B5EF4-FFF2-40B4-BE49-F238E27FC236}">
                <a16:creationId xmlns:a16="http://schemas.microsoft.com/office/drawing/2014/main" id="{CFEB372A-5D29-45BF-9788-912F7BB03D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9741" y="1753986"/>
            <a:ext cx="17163359" cy="7301304"/>
          </a:xfrm>
        </p:spPr>
        <p:txBody>
          <a:bodyPr>
            <a:normAutofit/>
          </a:bodyPr>
          <a:lstStyle>
            <a:lvl1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Click to </a:t>
            </a:r>
            <a:r>
              <a:rPr lang="fr-CA" err="1"/>
              <a:t>add</a:t>
            </a:r>
            <a:r>
              <a:rPr lang="fr-CA"/>
              <a:t> </a:t>
            </a:r>
            <a:r>
              <a:rPr lang="fr-CA" err="1"/>
              <a:t>text</a:t>
            </a:r>
            <a:endParaRPr lang="fr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462915" y="1513872"/>
            <a:ext cx="17402175" cy="0"/>
          </a:xfrm>
          <a:prstGeom prst="line">
            <a:avLst/>
          </a:prstGeom>
          <a:ln>
            <a:solidFill>
              <a:srgbClr val="FEC30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8AA28D4-6980-4B90-8AA7-C191F146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241B0F-F2FE-4008-94E7-866D081A8C3D}" type="slidenum">
              <a:rPr lang="en-CA" smtClean="0"/>
              <a:t>‹#›</a:t>
            </a:fld>
            <a:endParaRPr lang="en-CA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70685AC-95D5-4E1E-B894-2932B5C42956}"/>
              </a:ext>
            </a:extLst>
          </p:cNvPr>
          <p:cNvSpPr txBox="1">
            <a:spLocks/>
          </p:cNvSpPr>
          <p:nvPr/>
        </p:nvSpPr>
        <p:spPr>
          <a:xfrm>
            <a:off x="8036720" y="9765793"/>
            <a:ext cx="832064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500" spc="4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 | PUBLIC HEALTH AGENCY OF CANADA</a:t>
            </a:r>
          </a:p>
        </p:txBody>
      </p:sp>
    </p:spTree>
    <p:extLst>
      <p:ext uri="{BB962C8B-B14F-4D97-AF65-F5344CB8AC3E}">
        <p14:creationId xmlns:p14="http://schemas.microsoft.com/office/powerpoint/2010/main" val="2122527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rgbClr val="FEC30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2445" y="360879"/>
            <a:ext cx="17578946" cy="568361"/>
            <a:chOff x="263917" y="504895"/>
            <a:chExt cx="11719297" cy="378907"/>
          </a:xfrm>
        </p:grpSpPr>
        <p:grpSp>
          <p:nvGrpSpPr>
            <p:cNvPr id="18" name="Group 17"/>
            <p:cNvGrpSpPr/>
            <p:nvPr/>
          </p:nvGrpSpPr>
          <p:grpSpPr>
            <a:xfrm>
              <a:off x="263917" y="504895"/>
              <a:ext cx="6131815" cy="378907"/>
              <a:chOff x="-3699" y="608418"/>
              <a:chExt cx="6677891" cy="42470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-3699" y="608418"/>
                <a:ext cx="6677891" cy="424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Health Canada and the Public         Santé Canada et </a:t>
                </a:r>
                <a:r>
                  <a:rPr lang="fr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l’Agence</a:t>
                </a: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en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Health</a:t>
                </a: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Agency of Canada                de la santé publique du Canada     </a:t>
                </a:r>
                <a:endParaRPr lang="en-CA" sz="1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Picture 2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24A675B-CE0C-4102-AA79-49BB37B42605}"/>
                  </a:ext>
                </a:extLst>
              </p:cNvPr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6" t="27594" r="79829" b="29271"/>
              <a:stretch/>
            </p:blipFill>
            <p:spPr bwMode="auto">
              <a:xfrm>
                <a:off x="362001" y="676974"/>
                <a:ext cx="661035" cy="3175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9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796" b="21796"/>
            <a:stretch/>
          </p:blipFill>
          <p:spPr>
            <a:xfrm>
              <a:off x="11197562" y="594237"/>
              <a:ext cx="785652" cy="226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89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- Divider I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B41A87E1-FE24-497F-8BE6-1328A3868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77" y="1193292"/>
            <a:ext cx="11588024" cy="9093708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7551722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E7A68E8-216F-4714-BF89-9682F32D7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96" y="4919297"/>
            <a:ext cx="5177658" cy="4883943"/>
          </a:xfrm>
          <a:prstGeom prst="rect">
            <a:avLst/>
          </a:prstGeom>
        </p:spPr>
      </p:pic>
      <p:sp>
        <p:nvSpPr>
          <p:cNvPr id="33" name="Subtitle 2">
            <a:extLst>
              <a:ext uri="{FF2B5EF4-FFF2-40B4-BE49-F238E27FC236}">
                <a16:creationId xmlns:a16="http://schemas.microsoft.com/office/drawing/2014/main" id="{ABC30E09-0BDC-42EC-BD82-44022F064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2" y="5735353"/>
            <a:ext cx="9029700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FB1C6B8-42E1-4D33-87ED-E42B3648F0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1" y="2176204"/>
            <a:ext cx="9952892" cy="1530446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fr-CA" err="1">
                <a:cs typeface="Arial"/>
              </a:rPr>
              <a:t>Divider</a:t>
            </a:r>
            <a:r>
              <a:rPr lang="fr-CA">
                <a:cs typeface="Arial"/>
              </a:rPr>
              <a:t> </a:t>
            </a:r>
            <a:r>
              <a:rPr lang="fr-CA" err="1">
                <a:cs typeface="Arial"/>
              </a:rPr>
              <a:t>title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159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5">
            <a:extLst>
              <a:ext uri="{FF2B5EF4-FFF2-40B4-BE49-F238E27FC236}">
                <a16:creationId xmlns:a16="http://schemas.microsoft.com/office/drawing/2014/main" id="{BF54DC26-5A73-4C96-97BE-3D7BF4546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741" y="406248"/>
            <a:ext cx="17146761" cy="1001268"/>
          </a:xfrm>
        </p:spPr>
        <p:txBody>
          <a:bodyPr>
            <a:norm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Click to </a:t>
            </a:r>
            <a:r>
              <a:rPr lang="fr-CA" err="1"/>
              <a:t>add</a:t>
            </a:r>
            <a:r>
              <a:rPr lang="fr-CA"/>
              <a:t>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F8AA28D4-6980-4B90-8AA7-C191F146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241B0F-F2FE-4008-94E7-866D081A8C3D}" type="slidenum">
              <a:rPr lang="en-CA" smtClean="0"/>
              <a:t>‹#›</a:t>
            </a:fld>
            <a:endParaRPr lang="en-CA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tx1"/>
          </a:solidFill>
        </p:grpSpPr>
        <p:sp>
          <p:nvSpPr>
            <p:cNvPr id="33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  <p:sp>
          <p:nvSpPr>
            <p:cNvPr id="34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</p:grpSp>
      <p:sp>
        <p:nvSpPr>
          <p:cNvPr id="35" name="Footer Placeholder 5">
            <a:extLst>
              <a:ext uri="{FF2B5EF4-FFF2-40B4-BE49-F238E27FC236}">
                <a16:creationId xmlns:a16="http://schemas.microsoft.com/office/drawing/2014/main" id="{370685AC-95D5-4E1E-B894-2932B5C42956}"/>
              </a:ext>
            </a:extLst>
          </p:cNvPr>
          <p:cNvSpPr txBox="1">
            <a:spLocks/>
          </p:cNvSpPr>
          <p:nvPr/>
        </p:nvSpPr>
        <p:spPr>
          <a:xfrm>
            <a:off x="8036720" y="9765793"/>
            <a:ext cx="832064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500" spc="4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 | PUBLIC HEALTH AGENCY OF CANADA</a:t>
            </a:r>
          </a:p>
        </p:txBody>
      </p:sp>
      <p:sp>
        <p:nvSpPr>
          <p:cNvPr id="31" name="Espace réservé du contenu 16">
            <a:extLst>
              <a:ext uri="{FF2B5EF4-FFF2-40B4-BE49-F238E27FC236}">
                <a16:creationId xmlns:a16="http://schemas.microsoft.com/office/drawing/2014/main" id="{CFEB372A-5D29-45BF-9788-912F7BB03D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9741" y="1753986"/>
            <a:ext cx="17163359" cy="7301304"/>
          </a:xfrm>
        </p:spPr>
        <p:txBody>
          <a:bodyPr>
            <a:normAutofit/>
          </a:bodyPr>
          <a:lstStyle>
            <a:lvl1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Click to </a:t>
            </a:r>
            <a:r>
              <a:rPr lang="fr-CA" err="1"/>
              <a:t>add</a:t>
            </a:r>
            <a:r>
              <a:rPr lang="fr-CA"/>
              <a:t> </a:t>
            </a:r>
            <a:r>
              <a:rPr lang="fr-CA" err="1"/>
              <a:t>text</a:t>
            </a:r>
            <a:endParaRPr lang="fr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462915" y="1513872"/>
            <a:ext cx="17402175" cy="0"/>
          </a:xfrm>
          <a:prstGeom prst="line">
            <a:avLst/>
          </a:prstGeom>
          <a:ln>
            <a:solidFill>
              <a:srgbClr val="EDEDE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4692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8B9A98-CCCD-41F2-BD93-8D855D1A6FDD}"/>
              </a:ext>
            </a:extLst>
          </p:cNvPr>
          <p:cNvSpPr/>
          <p:nvPr/>
        </p:nvSpPr>
        <p:spPr>
          <a:xfrm>
            <a:off x="0" y="1525836"/>
            <a:ext cx="18288000" cy="8761164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526451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946656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2445" y="360879"/>
            <a:ext cx="17578946" cy="568361"/>
            <a:chOff x="263917" y="504895"/>
            <a:chExt cx="11719297" cy="378907"/>
          </a:xfrm>
        </p:grpSpPr>
        <p:grpSp>
          <p:nvGrpSpPr>
            <p:cNvPr id="18" name="Group 17"/>
            <p:cNvGrpSpPr/>
            <p:nvPr/>
          </p:nvGrpSpPr>
          <p:grpSpPr>
            <a:xfrm>
              <a:off x="263917" y="504895"/>
              <a:ext cx="6131815" cy="378907"/>
              <a:chOff x="-3699" y="608418"/>
              <a:chExt cx="6677891" cy="42470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-3699" y="608418"/>
                <a:ext cx="6677891" cy="424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Health Canada and the Public         Santé Canada et </a:t>
                </a:r>
                <a:r>
                  <a:rPr lang="fr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l’Agence</a:t>
                </a:r>
                <a:r>
                  <a:rPr lang="en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en-CA" sz="1500" noProof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Health</a:t>
                </a:r>
                <a:r>
                  <a:rPr lang="fr-CA" sz="1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Agency of Canada                de la santé publique du Canada     </a:t>
                </a:r>
                <a:endParaRPr lang="en-CA" sz="1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Picture 2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24A675B-CE0C-4102-AA79-49BB37B42605}"/>
                  </a:ext>
                </a:extLst>
              </p:cNvPr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6" t="27594" r="79829" b="29271"/>
              <a:stretch/>
            </p:blipFill>
            <p:spPr bwMode="auto">
              <a:xfrm>
                <a:off x="362001" y="676974"/>
                <a:ext cx="661035" cy="3175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9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796" b="21796"/>
            <a:stretch/>
          </p:blipFill>
          <p:spPr>
            <a:xfrm>
              <a:off x="11197562" y="594237"/>
              <a:ext cx="785652" cy="226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48894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3146" y="4831341"/>
            <a:ext cx="18284855" cy="5483367"/>
            <a:chOff x="2097" y="3220894"/>
            <a:chExt cx="12189903" cy="3655578"/>
          </a:xfrm>
        </p:grpSpPr>
        <p:sp>
          <p:nvSpPr>
            <p:cNvPr id="8" name="Isosceles Triangle 7"/>
            <p:cNvSpPr/>
            <p:nvPr/>
          </p:nvSpPr>
          <p:spPr>
            <a:xfrm>
              <a:off x="2097" y="4191000"/>
              <a:ext cx="11945064" cy="2667000"/>
            </a:xfrm>
            <a:prstGeom prst="triangle">
              <a:avLst>
                <a:gd name="adj" fmla="val 0"/>
              </a:avLst>
            </a:prstGeom>
            <a:solidFill>
              <a:srgbClr val="E8DFD2">
                <a:alpha val="6666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050"/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4025900" y="4209472"/>
              <a:ext cx="8166100" cy="2667000"/>
            </a:xfrm>
            <a:prstGeom prst="triangle">
              <a:avLst>
                <a:gd name="adj" fmla="val 100000"/>
              </a:avLst>
            </a:prstGeom>
            <a:solidFill>
              <a:srgbClr val="FEC306">
                <a:alpha val="6666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05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477988" y="3782311"/>
              <a:ext cx="1339288" cy="1701715"/>
              <a:chOff x="566738" y="3563938"/>
              <a:chExt cx="885826" cy="1082676"/>
            </a:xfrm>
            <a:solidFill>
              <a:schemeClr val="bg2">
                <a:lumMod val="50000"/>
              </a:schemeClr>
            </a:solidFill>
          </p:grpSpPr>
          <p:sp>
            <p:nvSpPr>
              <p:cNvPr id="11" name="Freeform 92"/>
              <p:cNvSpPr>
                <a:spLocks/>
              </p:cNvSpPr>
              <p:nvPr/>
            </p:nvSpPr>
            <p:spPr bwMode="auto">
              <a:xfrm>
                <a:off x="800101" y="4349751"/>
                <a:ext cx="279400" cy="296863"/>
              </a:xfrm>
              <a:custGeom>
                <a:avLst/>
                <a:gdLst>
                  <a:gd name="T0" fmla="*/ 88 w 176"/>
                  <a:gd name="T1" fmla="*/ 0 h 187"/>
                  <a:gd name="T2" fmla="*/ 176 w 176"/>
                  <a:gd name="T3" fmla="*/ 95 h 187"/>
                  <a:gd name="T4" fmla="*/ 66 w 176"/>
                  <a:gd name="T5" fmla="*/ 187 h 187"/>
                  <a:gd name="T6" fmla="*/ 0 w 176"/>
                  <a:gd name="T7" fmla="*/ 79 h 187"/>
                  <a:gd name="T8" fmla="*/ 88 w 176"/>
                  <a:gd name="T9" fmla="*/ 0 h 187"/>
                  <a:gd name="T10" fmla="*/ 88 w 176"/>
                  <a:gd name="T11" fmla="*/ 0 h 187"/>
                  <a:gd name="T12" fmla="*/ 88 w 176"/>
                  <a:gd name="T13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6" h="187">
                    <a:moveTo>
                      <a:pt x="88" y="0"/>
                    </a:moveTo>
                    <a:lnTo>
                      <a:pt x="176" y="95"/>
                    </a:lnTo>
                    <a:lnTo>
                      <a:pt x="66" y="187"/>
                    </a:lnTo>
                    <a:lnTo>
                      <a:pt x="0" y="79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" name="Freeform 93"/>
              <p:cNvSpPr>
                <a:spLocks/>
              </p:cNvSpPr>
              <p:nvPr/>
            </p:nvSpPr>
            <p:spPr bwMode="auto">
              <a:xfrm>
                <a:off x="977901" y="4197351"/>
                <a:ext cx="296863" cy="265113"/>
              </a:xfrm>
              <a:custGeom>
                <a:avLst/>
                <a:gdLst>
                  <a:gd name="T0" fmla="*/ 0 w 187"/>
                  <a:gd name="T1" fmla="*/ 80 h 167"/>
                  <a:gd name="T2" fmla="*/ 92 w 187"/>
                  <a:gd name="T3" fmla="*/ 167 h 167"/>
                  <a:gd name="T4" fmla="*/ 187 w 187"/>
                  <a:gd name="T5" fmla="*/ 80 h 167"/>
                  <a:gd name="T6" fmla="*/ 94 w 187"/>
                  <a:gd name="T7" fmla="*/ 0 h 167"/>
                  <a:gd name="T8" fmla="*/ 0 w 187"/>
                  <a:gd name="T9" fmla="*/ 80 h 167"/>
                  <a:gd name="T10" fmla="*/ 0 w 187"/>
                  <a:gd name="T11" fmla="*/ 80 h 167"/>
                  <a:gd name="T12" fmla="*/ 0 w 187"/>
                  <a:gd name="T13" fmla="*/ 8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" h="167">
                    <a:moveTo>
                      <a:pt x="0" y="80"/>
                    </a:moveTo>
                    <a:lnTo>
                      <a:pt x="92" y="167"/>
                    </a:lnTo>
                    <a:lnTo>
                      <a:pt x="187" y="80"/>
                    </a:lnTo>
                    <a:lnTo>
                      <a:pt x="94" y="0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" name="Freeform 94"/>
              <p:cNvSpPr>
                <a:spLocks/>
              </p:cNvSpPr>
              <p:nvPr/>
            </p:nvSpPr>
            <p:spPr bwMode="auto">
              <a:xfrm>
                <a:off x="1155701" y="4054476"/>
                <a:ext cx="296863" cy="225425"/>
              </a:xfrm>
              <a:custGeom>
                <a:avLst/>
                <a:gdLst>
                  <a:gd name="T0" fmla="*/ 0 w 187"/>
                  <a:gd name="T1" fmla="*/ 68 h 142"/>
                  <a:gd name="T2" fmla="*/ 95 w 187"/>
                  <a:gd name="T3" fmla="*/ 142 h 142"/>
                  <a:gd name="T4" fmla="*/ 187 w 187"/>
                  <a:gd name="T5" fmla="*/ 56 h 142"/>
                  <a:gd name="T6" fmla="*/ 81 w 187"/>
                  <a:gd name="T7" fmla="*/ 0 h 142"/>
                  <a:gd name="T8" fmla="*/ 0 w 187"/>
                  <a:gd name="T9" fmla="*/ 68 h 142"/>
                  <a:gd name="T10" fmla="*/ 0 w 187"/>
                  <a:gd name="T11" fmla="*/ 68 h 142"/>
                  <a:gd name="T12" fmla="*/ 0 w 187"/>
                  <a:gd name="T13" fmla="*/ 68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" h="142">
                    <a:moveTo>
                      <a:pt x="0" y="68"/>
                    </a:moveTo>
                    <a:lnTo>
                      <a:pt x="95" y="142"/>
                    </a:lnTo>
                    <a:lnTo>
                      <a:pt x="187" y="56"/>
                    </a:lnTo>
                    <a:lnTo>
                      <a:pt x="81" y="0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" name="Freeform 95"/>
              <p:cNvSpPr>
                <a:spLocks/>
              </p:cNvSpPr>
              <p:nvPr/>
            </p:nvSpPr>
            <p:spPr bwMode="auto">
              <a:xfrm>
                <a:off x="1022351" y="3965576"/>
                <a:ext cx="227013" cy="184150"/>
              </a:xfrm>
              <a:custGeom>
                <a:avLst/>
                <a:gdLst>
                  <a:gd name="T0" fmla="*/ 70 w 143"/>
                  <a:gd name="T1" fmla="*/ 0 h 116"/>
                  <a:gd name="T2" fmla="*/ 0 w 143"/>
                  <a:gd name="T3" fmla="*/ 60 h 116"/>
                  <a:gd name="T4" fmla="*/ 66 w 143"/>
                  <a:gd name="T5" fmla="*/ 116 h 116"/>
                  <a:gd name="T6" fmla="*/ 143 w 143"/>
                  <a:gd name="T7" fmla="*/ 50 h 116"/>
                  <a:gd name="T8" fmla="*/ 70 w 143"/>
                  <a:gd name="T9" fmla="*/ 0 h 116"/>
                  <a:gd name="T10" fmla="*/ 70 w 143"/>
                  <a:gd name="T11" fmla="*/ 0 h 116"/>
                  <a:gd name="T12" fmla="*/ 70 w 1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3" h="116">
                    <a:moveTo>
                      <a:pt x="70" y="0"/>
                    </a:moveTo>
                    <a:lnTo>
                      <a:pt x="0" y="60"/>
                    </a:lnTo>
                    <a:lnTo>
                      <a:pt x="66" y="116"/>
                    </a:lnTo>
                    <a:lnTo>
                      <a:pt x="143" y="5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" name="Freeform 96"/>
              <p:cNvSpPr>
                <a:spLocks/>
              </p:cNvSpPr>
              <p:nvPr/>
            </p:nvSpPr>
            <p:spPr bwMode="auto">
              <a:xfrm>
                <a:off x="873126" y="4083051"/>
                <a:ext cx="231775" cy="203200"/>
              </a:xfrm>
              <a:custGeom>
                <a:avLst/>
                <a:gdLst>
                  <a:gd name="T0" fmla="*/ 146 w 146"/>
                  <a:gd name="T1" fmla="*/ 60 h 128"/>
                  <a:gd name="T2" fmla="*/ 74 w 146"/>
                  <a:gd name="T3" fmla="*/ 0 h 128"/>
                  <a:gd name="T4" fmla="*/ 0 w 146"/>
                  <a:gd name="T5" fmla="*/ 58 h 128"/>
                  <a:gd name="T6" fmla="*/ 44 w 146"/>
                  <a:gd name="T7" fmla="*/ 128 h 128"/>
                  <a:gd name="T8" fmla="*/ 146 w 146"/>
                  <a:gd name="T9" fmla="*/ 60 h 128"/>
                  <a:gd name="T10" fmla="*/ 146 w 146"/>
                  <a:gd name="T11" fmla="*/ 60 h 128"/>
                  <a:gd name="T12" fmla="*/ 146 w 146"/>
                  <a:gd name="T13" fmla="*/ 6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128">
                    <a:moveTo>
                      <a:pt x="146" y="60"/>
                    </a:moveTo>
                    <a:lnTo>
                      <a:pt x="74" y="0"/>
                    </a:lnTo>
                    <a:lnTo>
                      <a:pt x="0" y="58"/>
                    </a:lnTo>
                    <a:lnTo>
                      <a:pt x="44" y="128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" name="Freeform 97"/>
              <p:cNvSpPr>
                <a:spLocks/>
              </p:cNvSpPr>
              <p:nvPr/>
            </p:nvSpPr>
            <p:spPr bwMode="auto">
              <a:xfrm>
                <a:off x="693738" y="4194176"/>
                <a:ext cx="214313" cy="261938"/>
              </a:xfrm>
              <a:custGeom>
                <a:avLst/>
                <a:gdLst>
                  <a:gd name="T0" fmla="*/ 135 w 135"/>
                  <a:gd name="T1" fmla="*/ 82 h 165"/>
                  <a:gd name="T2" fmla="*/ 81 w 135"/>
                  <a:gd name="T3" fmla="*/ 0 h 165"/>
                  <a:gd name="T4" fmla="*/ 0 w 135"/>
                  <a:gd name="T5" fmla="*/ 82 h 165"/>
                  <a:gd name="T6" fmla="*/ 48 w 135"/>
                  <a:gd name="T7" fmla="*/ 165 h 165"/>
                  <a:gd name="T8" fmla="*/ 135 w 135"/>
                  <a:gd name="T9" fmla="*/ 82 h 165"/>
                  <a:gd name="T10" fmla="*/ 135 w 135"/>
                  <a:gd name="T11" fmla="*/ 82 h 165"/>
                  <a:gd name="T12" fmla="*/ 135 w 135"/>
                  <a:gd name="T13" fmla="*/ 82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165">
                    <a:moveTo>
                      <a:pt x="135" y="82"/>
                    </a:moveTo>
                    <a:lnTo>
                      <a:pt x="81" y="0"/>
                    </a:lnTo>
                    <a:lnTo>
                      <a:pt x="0" y="82"/>
                    </a:lnTo>
                    <a:lnTo>
                      <a:pt x="48" y="165"/>
                    </a:lnTo>
                    <a:lnTo>
                      <a:pt x="135" y="82"/>
                    </a:lnTo>
                    <a:lnTo>
                      <a:pt x="135" y="82"/>
                    </a:lnTo>
                    <a:lnTo>
                      <a:pt x="135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" name="Freeform 98"/>
              <p:cNvSpPr>
                <a:spLocks/>
              </p:cNvSpPr>
              <p:nvPr/>
            </p:nvSpPr>
            <p:spPr bwMode="auto">
              <a:xfrm>
                <a:off x="769938" y="3990976"/>
                <a:ext cx="185738" cy="158750"/>
              </a:xfrm>
              <a:custGeom>
                <a:avLst/>
                <a:gdLst>
                  <a:gd name="T0" fmla="*/ 0 w 117"/>
                  <a:gd name="T1" fmla="*/ 58 h 100"/>
                  <a:gd name="T2" fmla="*/ 57 w 117"/>
                  <a:gd name="T3" fmla="*/ 100 h 100"/>
                  <a:gd name="T4" fmla="*/ 117 w 117"/>
                  <a:gd name="T5" fmla="*/ 28 h 100"/>
                  <a:gd name="T6" fmla="*/ 57 w 117"/>
                  <a:gd name="T7" fmla="*/ 0 h 100"/>
                  <a:gd name="T8" fmla="*/ 0 w 117"/>
                  <a:gd name="T9" fmla="*/ 58 h 100"/>
                  <a:gd name="T10" fmla="*/ 0 w 117"/>
                  <a:gd name="T11" fmla="*/ 58 h 100"/>
                  <a:gd name="T12" fmla="*/ 0 w 117"/>
                  <a:gd name="T13" fmla="*/ 5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00">
                    <a:moveTo>
                      <a:pt x="0" y="58"/>
                    </a:moveTo>
                    <a:lnTo>
                      <a:pt x="57" y="100"/>
                    </a:lnTo>
                    <a:lnTo>
                      <a:pt x="117" y="28"/>
                    </a:lnTo>
                    <a:lnTo>
                      <a:pt x="57" y="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" name="Freeform 99"/>
              <p:cNvSpPr>
                <a:spLocks/>
              </p:cNvSpPr>
              <p:nvPr/>
            </p:nvSpPr>
            <p:spPr bwMode="auto">
              <a:xfrm>
                <a:off x="879476" y="3883026"/>
                <a:ext cx="155575" cy="120650"/>
              </a:xfrm>
              <a:custGeom>
                <a:avLst/>
                <a:gdLst>
                  <a:gd name="T0" fmla="*/ 0 w 98"/>
                  <a:gd name="T1" fmla="*/ 30 h 76"/>
                  <a:gd name="T2" fmla="*/ 22 w 98"/>
                  <a:gd name="T3" fmla="*/ 76 h 76"/>
                  <a:gd name="T4" fmla="*/ 98 w 98"/>
                  <a:gd name="T5" fmla="*/ 30 h 76"/>
                  <a:gd name="T6" fmla="*/ 68 w 98"/>
                  <a:gd name="T7" fmla="*/ 0 h 76"/>
                  <a:gd name="T8" fmla="*/ 0 w 98"/>
                  <a:gd name="T9" fmla="*/ 30 h 76"/>
                  <a:gd name="T10" fmla="*/ 0 w 98"/>
                  <a:gd name="T11" fmla="*/ 30 h 76"/>
                  <a:gd name="T12" fmla="*/ 0 w 98"/>
                  <a:gd name="T13" fmla="*/ 3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76">
                    <a:moveTo>
                      <a:pt x="0" y="30"/>
                    </a:moveTo>
                    <a:lnTo>
                      <a:pt x="22" y="76"/>
                    </a:lnTo>
                    <a:lnTo>
                      <a:pt x="98" y="30"/>
                    </a:lnTo>
                    <a:lnTo>
                      <a:pt x="68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Freeform 100"/>
              <p:cNvSpPr>
                <a:spLocks/>
              </p:cNvSpPr>
              <p:nvPr/>
            </p:nvSpPr>
            <p:spPr bwMode="auto">
              <a:xfrm>
                <a:off x="566738" y="4076701"/>
                <a:ext cx="196850" cy="139700"/>
              </a:xfrm>
              <a:custGeom>
                <a:avLst/>
                <a:gdLst>
                  <a:gd name="T0" fmla="*/ 124 w 124"/>
                  <a:gd name="T1" fmla="*/ 16 h 88"/>
                  <a:gd name="T2" fmla="*/ 64 w 124"/>
                  <a:gd name="T3" fmla="*/ 0 h 88"/>
                  <a:gd name="T4" fmla="*/ 0 w 124"/>
                  <a:gd name="T5" fmla="*/ 60 h 88"/>
                  <a:gd name="T6" fmla="*/ 64 w 124"/>
                  <a:gd name="T7" fmla="*/ 88 h 88"/>
                  <a:gd name="T8" fmla="*/ 124 w 124"/>
                  <a:gd name="T9" fmla="*/ 16 h 88"/>
                  <a:gd name="T10" fmla="*/ 124 w 124"/>
                  <a:gd name="T11" fmla="*/ 16 h 88"/>
                  <a:gd name="T12" fmla="*/ 124 w 124"/>
                  <a:gd name="T13" fmla="*/ 1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88">
                    <a:moveTo>
                      <a:pt x="124" y="16"/>
                    </a:moveTo>
                    <a:lnTo>
                      <a:pt x="64" y="0"/>
                    </a:lnTo>
                    <a:lnTo>
                      <a:pt x="0" y="60"/>
                    </a:lnTo>
                    <a:lnTo>
                      <a:pt x="64" y="88"/>
                    </a:lnTo>
                    <a:lnTo>
                      <a:pt x="124" y="16"/>
                    </a:lnTo>
                    <a:lnTo>
                      <a:pt x="124" y="16"/>
                    </a:lnTo>
                    <a:lnTo>
                      <a:pt x="124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" name="Freeform 101"/>
              <p:cNvSpPr>
                <a:spLocks/>
              </p:cNvSpPr>
              <p:nvPr/>
            </p:nvSpPr>
            <p:spPr bwMode="auto">
              <a:xfrm>
                <a:off x="879476" y="3779838"/>
                <a:ext cx="98425" cy="84138"/>
              </a:xfrm>
              <a:custGeom>
                <a:avLst/>
                <a:gdLst>
                  <a:gd name="T0" fmla="*/ 0 w 62"/>
                  <a:gd name="T1" fmla="*/ 20 h 53"/>
                  <a:gd name="T2" fmla="*/ 0 w 62"/>
                  <a:gd name="T3" fmla="*/ 53 h 53"/>
                  <a:gd name="T4" fmla="*/ 62 w 62"/>
                  <a:gd name="T5" fmla="*/ 20 h 53"/>
                  <a:gd name="T6" fmla="*/ 52 w 62"/>
                  <a:gd name="T7" fmla="*/ 0 h 53"/>
                  <a:gd name="T8" fmla="*/ 0 w 62"/>
                  <a:gd name="T9" fmla="*/ 20 h 53"/>
                  <a:gd name="T10" fmla="*/ 0 w 62"/>
                  <a:gd name="T11" fmla="*/ 20 h 53"/>
                  <a:gd name="T12" fmla="*/ 0 w 62"/>
                  <a:gd name="T13" fmla="*/ 2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53">
                    <a:moveTo>
                      <a:pt x="0" y="20"/>
                    </a:moveTo>
                    <a:lnTo>
                      <a:pt x="0" y="53"/>
                    </a:lnTo>
                    <a:lnTo>
                      <a:pt x="62" y="20"/>
                    </a:lnTo>
                    <a:lnTo>
                      <a:pt x="52" y="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Freeform 102"/>
              <p:cNvSpPr>
                <a:spLocks/>
              </p:cNvSpPr>
              <p:nvPr/>
            </p:nvSpPr>
            <p:spPr bwMode="auto">
              <a:xfrm>
                <a:off x="706438" y="3889376"/>
                <a:ext cx="87313" cy="101600"/>
              </a:xfrm>
              <a:custGeom>
                <a:avLst/>
                <a:gdLst>
                  <a:gd name="T0" fmla="*/ 44 w 55"/>
                  <a:gd name="T1" fmla="*/ 0 h 64"/>
                  <a:gd name="T2" fmla="*/ 0 w 55"/>
                  <a:gd name="T3" fmla="*/ 34 h 64"/>
                  <a:gd name="T4" fmla="*/ 20 w 55"/>
                  <a:gd name="T5" fmla="*/ 64 h 64"/>
                  <a:gd name="T6" fmla="*/ 55 w 55"/>
                  <a:gd name="T7" fmla="*/ 30 h 64"/>
                  <a:gd name="T8" fmla="*/ 44 w 55"/>
                  <a:gd name="T9" fmla="*/ 0 h 64"/>
                  <a:gd name="T10" fmla="*/ 44 w 55"/>
                  <a:gd name="T11" fmla="*/ 0 h 64"/>
                  <a:gd name="T12" fmla="*/ 44 w 55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64">
                    <a:moveTo>
                      <a:pt x="44" y="0"/>
                    </a:moveTo>
                    <a:lnTo>
                      <a:pt x="0" y="34"/>
                    </a:lnTo>
                    <a:lnTo>
                      <a:pt x="20" y="64"/>
                    </a:lnTo>
                    <a:lnTo>
                      <a:pt x="55" y="3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" name="Freeform 103"/>
              <p:cNvSpPr>
                <a:spLocks/>
              </p:cNvSpPr>
              <p:nvPr/>
            </p:nvSpPr>
            <p:spPr bwMode="auto">
              <a:xfrm>
                <a:off x="566738" y="3984626"/>
                <a:ext cx="95250" cy="73025"/>
              </a:xfrm>
              <a:custGeom>
                <a:avLst/>
                <a:gdLst>
                  <a:gd name="T0" fmla="*/ 60 w 60"/>
                  <a:gd name="T1" fmla="*/ 12 h 46"/>
                  <a:gd name="T2" fmla="*/ 24 w 60"/>
                  <a:gd name="T3" fmla="*/ 46 h 46"/>
                  <a:gd name="T4" fmla="*/ 0 w 60"/>
                  <a:gd name="T5" fmla="*/ 28 h 46"/>
                  <a:gd name="T6" fmla="*/ 34 w 60"/>
                  <a:gd name="T7" fmla="*/ 0 h 46"/>
                  <a:gd name="T8" fmla="*/ 60 w 60"/>
                  <a:gd name="T9" fmla="*/ 12 h 46"/>
                  <a:gd name="T10" fmla="*/ 60 w 60"/>
                  <a:gd name="T11" fmla="*/ 12 h 46"/>
                  <a:gd name="T12" fmla="*/ 60 w 60"/>
                  <a:gd name="T13" fmla="*/ 1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46">
                    <a:moveTo>
                      <a:pt x="60" y="12"/>
                    </a:moveTo>
                    <a:lnTo>
                      <a:pt x="24" y="46"/>
                    </a:lnTo>
                    <a:lnTo>
                      <a:pt x="0" y="28"/>
                    </a:lnTo>
                    <a:lnTo>
                      <a:pt x="34" y="0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Freeform 104"/>
              <p:cNvSpPr>
                <a:spLocks/>
              </p:cNvSpPr>
              <p:nvPr/>
            </p:nvSpPr>
            <p:spPr bwMode="auto">
              <a:xfrm>
                <a:off x="1089026" y="3563938"/>
                <a:ext cx="79375" cy="69850"/>
              </a:xfrm>
              <a:custGeom>
                <a:avLst/>
                <a:gdLst>
                  <a:gd name="T0" fmla="*/ 50 w 50"/>
                  <a:gd name="T1" fmla="*/ 0 h 44"/>
                  <a:gd name="T2" fmla="*/ 50 w 50"/>
                  <a:gd name="T3" fmla="*/ 16 h 44"/>
                  <a:gd name="T4" fmla="*/ 0 w 50"/>
                  <a:gd name="T5" fmla="*/ 44 h 44"/>
                  <a:gd name="T6" fmla="*/ 0 w 50"/>
                  <a:gd name="T7" fmla="*/ 22 h 44"/>
                  <a:gd name="T8" fmla="*/ 50 w 50"/>
                  <a:gd name="T9" fmla="*/ 0 h 44"/>
                  <a:gd name="T10" fmla="*/ 50 w 50"/>
                  <a:gd name="T11" fmla="*/ 0 h 44"/>
                  <a:gd name="T12" fmla="*/ 50 w 50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4">
                    <a:moveTo>
                      <a:pt x="50" y="0"/>
                    </a:moveTo>
                    <a:lnTo>
                      <a:pt x="50" y="16"/>
                    </a:lnTo>
                    <a:lnTo>
                      <a:pt x="0" y="44"/>
                    </a:lnTo>
                    <a:lnTo>
                      <a:pt x="0" y="22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Freeform 105"/>
              <p:cNvSpPr>
                <a:spLocks/>
              </p:cNvSpPr>
              <p:nvPr/>
            </p:nvSpPr>
            <p:spPr bwMode="auto">
              <a:xfrm>
                <a:off x="955676" y="3656013"/>
                <a:ext cx="66675" cy="76200"/>
              </a:xfrm>
              <a:custGeom>
                <a:avLst/>
                <a:gdLst>
                  <a:gd name="T0" fmla="*/ 42 w 42"/>
                  <a:gd name="T1" fmla="*/ 22 h 48"/>
                  <a:gd name="T2" fmla="*/ 12 w 42"/>
                  <a:gd name="T3" fmla="*/ 48 h 48"/>
                  <a:gd name="T4" fmla="*/ 0 w 42"/>
                  <a:gd name="T5" fmla="*/ 34 h 48"/>
                  <a:gd name="T6" fmla="*/ 42 w 42"/>
                  <a:gd name="T7" fmla="*/ 0 h 48"/>
                  <a:gd name="T8" fmla="*/ 42 w 42"/>
                  <a:gd name="T9" fmla="*/ 22 h 48"/>
                  <a:gd name="T10" fmla="*/ 42 w 42"/>
                  <a:gd name="T11" fmla="*/ 22 h 48"/>
                  <a:gd name="T12" fmla="*/ 42 w 42"/>
                  <a:gd name="T13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8">
                    <a:moveTo>
                      <a:pt x="42" y="22"/>
                    </a:moveTo>
                    <a:lnTo>
                      <a:pt x="12" y="48"/>
                    </a:lnTo>
                    <a:lnTo>
                      <a:pt x="0" y="34"/>
                    </a:lnTo>
                    <a:lnTo>
                      <a:pt x="42" y="0"/>
                    </a:lnTo>
                    <a:lnTo>
                      <a:pt x="42" y="22"/>
                    </a:lnTo>
                    <a:lnTo>
                      <a:pt x="42" y="22"/>
                    </a:lnTo>
                    <a:lnTo>
                      <a:pt x="4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Freeform 106"/>
              <p:cNvSpPr>
                <a:spLocks/>
              </p:cNvSpPr>
              <p:nvPr/>
            </p:nvSpPr>
            <p:spPr bwMode="auto">
              <a:xfrm>
                <a:off x="806451" y="3773488"/>
                <a:ext cx="25400" cy="46038"/>
              </a:xfrm>
              <a:custGeom>
                <a:avLst/>
                <a:gdLst>
                  <a:gd name="T0" fmla="*/ 16 w 16"/>
                  <a:gd name="T1" fmla="*/ 0 h 29"/>
                  <a:gd name="T2" fmla="*/ 0 w 16"/>
                  <a:gd name="T3" fmla="*/ 16 h 29"/>
                  <a:gd name="T4" fmla="*/ 0 w 16"/>
                  <a:gd name="T5" fmla="*/ 29 h 29"/>
                  <a:gd name="T6" fmla="*/ 16 w 16"/>
                  <a:gd name="T7" fmla="*/ 18 h 29"/>
                  <a:gd name="T8" fmla="*/ 16 w 16"/>
                  <a:gd name="T9" fmla="*/ 0 h 29"/>
                  <a:gd name="T10" fmla="*/ 16 w 16"/>
                  <a:gd name="T11" fmla="*/ 0 h 29"/>
                  <a:gd name="T12" fmla="*/ 16 w 16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16" y="0"/>
                    </a:moveTo>
                    <a:lnTo>
                      <a:pt x="0" y="16"/>
                    </a:lnTo>
                    <a:lnTo>
                      <a:pt x="0" y="29"/>
                    </a:lnTo>
                    <a:lnTo>
                      <a:pt x="16" y="18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Freeform 107"/>
              <p:cNvSpPr>
                <a:spLocks/>
              </p:cNvSpPr>
              <p:nvPr/>
            </p:nvSpPr>
            <p:spPr bwMode="auto">
              <a:xfrm>
                <a:off x="677863" y="3860801"/>
                <a:ext cx="25400" cy="47625"/>
              </a:xfrm>
              <a:custGeom>
                <a:avLst/>
                <a:gdLst>
                  <a:gd name="T0" fmla="*/ 16 w 16"/>
                  <a:gd name="T1" fmla="*/ 18 h 30"/>
                  <a:gd name="T2" fmla="*/ 0 w 16"/>
                  <a:gd name="T3" fmla="*/ 30 h 30"/>
                  <a:gd name="T4" fmla="*/ 0 w 16"/>
                  <a:gd name="T5" fmla="*/ 14 h 30"/>
                  <a:gd name="T6" fmla="*/ 16 w 16"/>
                  <a:gd name="T7" fmla="*/ 0 h 30"/>
                  <a:gd name="T8" fmla="*/ 16 w 16"/>
                  <a:gd name="T9" fmla="*/ 18 h 30"/>
                  <a:gd name="T10" fmla="*/ 16 w 16"/>
                  <a:gd name="T11" fmla="*/ 18 h 30"/>
                  <a:gd name="T12" fmla="*/ 16 w 16"/>
                  <a:gd name="T13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0">
                    <a:moveTo>
                      <a:pt x="16" y="18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6" y="0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577302" y="4705094"/>
              <a:ext cx="1380088" cy="1392309"/>
              <a:chOff x="2379663" y="3651251"/>
              <a:chExt cx="912813" cy="885824"/>
            </a:xfrm>
            <a:solidFill>
              <a:schemeClr val="bg2">
                <a:lumMod val="50000"/>
              </a:schemeClr>
            </a:solidFill>
          </p:grpSpPr>
          <p:sp>
            <p:nvSpPr>
              <p:cNvPr id="28" name="Freeform 112"/>
              <p:cNvSpPr>
                <a:spLocks/>
              </p:cNvSpPr>
              <p:nvPr/>
            </p:nvSpPr>
            <p:spPr bwMode="auto">
              <a:xfrm>
                <a:off x="2379663" y="3932238"/>
                <a:ext cx="214313" cy="204787"/>
              </a:xfrm>
              <a:custGeom>
                <a:avLst/>
                <a:gdLst>
                  <a:gd name="T0" fmla="*/ 78 w 81"/>
                  <a:gd name="T1" fmla="*/ 53 h 77"/>
                  <a:gd name="T2" fmla="*/ 21 w 81"/>
                  <a:gd name="T3" fmla="*/ 76 h 77"/>
                  <a:gd name="T4" fmla="*/ 16 w 81"/>
                  <a:gd name="T5" fmla="*/ 74 h 77"/>
                  <a:gd name="T6" fmla="*/ 1 w 81"/>
                  <a:gd name="T7" fmla="*/ 28 h 77"/>
                  <a:gd name="T8" fmla="*/ 3 w 81"/>
                  <a:gd name="T9" fmla="*/ 23 h 77"/>
                  <a:gd name="T10" fmla="*/ 56 w 81"/>
                  <a:gd name="T11" fmla="*/ 1 h 77"/>
                  <a:gd name="T12" fmla="*/ 61 w 81"/>
                  <a:gd name="T13" fmla="*/ 3 h 77"/>
                  <a:gd name="T14" fmla="*/ 80 w 81"/>
                  <a:gd name="T15" fmla="*/ 48 h 77"/>
                  <a:gd name="T16" fmla="*/ 78 w 81"/>
                  <a:gd name="T17" fmla="*/ 5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77">
                    <a:moveTo>
                      <a:pt x="78" y="53"/>
                    </a:moveTo>
                    <a:cubicBezTo>
                      <a:pt x="21" y="76"/>
                      <a:pt x="21" y="76"/>
                      <a:pt x="21" y="76"/>
                    </a:cubicBezTo>
                    <a:cubicBezTo>
                      <a:pt x="19" y="77"/>
                      <a:pt x="17" y="76"/>
                      <a:pt x="16" y="74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26"/>
                      <a:pt x="1" y="24"/>
                      <a:pt x="3" y="23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8" y="0"/>
                      <a:pt x="61" y="1"/>
                      <a:pt x="61" y="3"/>
                    </a:cubicBezTo>
                    <a:cubicBezTo>
                      <a:pt x="80" y="48"/>
                      <a:pt x="80" y="48"/>
                      <a:pt x="80" y="48"/>
                    </a:cubicBezTo>
                    <a:cubicBezTo>
                      <a:pt x="81" y="50"/>
                      <a:pt x="80" y="52"/>
                      <a:pt x="78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Freeform 113"/>
              <p:cNvSpPr>
                <a:spLocks/>
              </p:cNvSpPr>
              <p:nvPr/>
            </p:nvSpPr>
            <p:spPr bwMode="auto">
              <a:xfrm>
                <a:off x="2600326" y="3821113"/>
                <a:ext cx="222250" cy="185737"/>
              </a:xfrm>
              <a:custGeom>
                <a:avLst/>
                <a:gdLst>
                  <a:gd name="T0" fmla="*/ 81 w 84"/>
                  <a:gd name="T1" fmla="*/ 55 h 70"/>
                  <a:gd name="T2" fmla="*/ 19 w 84"/>
                  <a:gd name="T3" fmla="*/ 69 h 70"/>
                  <a:gd name="T4" fmla="*/ 13 w 84"/>
                  <a:gd name="T5" fmla="*/ 67 h 70"/>
                  <a:gd name="T6" fmla="*/ 1 w 84"/>
                  <a:gd name="T7" fmla="*/ 19 h 70"/>
                  <a:gd name="T8" fmla="*/ 4 w 84"/>
                  <a:gd name="T9" fmla="*/ 15 h 70"/>
                  <a:gd name="T10" fmla="*/ 62 w 84"/>
                  <a:gd name="T11" fmla="*/ 1 h 70"/>
                  <a:gd name="T12" fmla="*/ 67 w 84"/>
                  <a:gd name="T13" fmla="*/ 3 h 70"/>
                  <a:gd name="T14" fmla="*/ 84 w 84"/>
                  <a:gd name="T15" fmla="*/ 50 h 70"/>
                  <a:gd name="T16" fmla="*/ 81 w 84"/>
                  <a:gd name="T17" fmla="*/ 5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70">
                    <a:moveTo>
                      <a:pt x="81" y="55"/>
                    </a:moveTo>
                    <a:cubicBezTo>
                      <a:pt x="19" y="69"/>
                      <a:pt x="19" y="69"/>
                      <a:pt x="19" y="69"/>
                    </a:cubicBezTo>
                    <a:cubicBezTo>
                      <a:pt x="16" y="70"/>
                      <a:pt x="14" y="69"/>
                      <a:pt x="13" y="67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8"/>
                      <a:pt x="2" y="16"/>
                      <a:pt x="4" y="15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4" y="0"/>
                      <a:pt x="66" y="1"/>
                      <a:pt x="67" y="3"/>
                    </a:cubicBezTo>
                    <a:cubicBezTo>
                      <a:pt x="84" y="50"/>
                      <a:pt x="84" y="50"/>
                      <a:pt x="84" y="50"/>
                    </a:cubicBezTo>
                    <a:cubicBezTo>
                      <a:pt x="84" y="52"/>
                      <a:pt x="83" y="54"/>
                      <a:pt x="81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Freeform 114"/>
              <p:cNvSpPr>
                <a:spLocks/>
              </p:cNvSpPr>
              <p:nvPr/>
            </p:nvSpPr>
            <p:spPr bwMode="auto">
              <a:xfrm>
                <a:off x="2836863" y="3651251"/>
                <a:ext cx="179388" cy="142875"/>
              </a:xfrm>
              <a:custGeom>
                <a:avLst/>
                <a:gdLst>
                  <a:gd name="T0" fmla="*/ 66 w 68"/>
                  <a:gd name="T1" fmla="*/ 36 h 54"/>
                  <a:gd name="T2" fmla="*/ 22 w 68"/>
                  <a:gd name="T3" fmla="*/ 53 h 54"/>
                  <a:gd name="T4" fmla="*/ 18 w 68"/>
                  <a:gd name="T5" fmla="*/ 52 h 54"/>
                  <a:gd name="T6" fmla="*/ 1 w 68"/>
                  <a:gd name="T7" fmla="*/ 21 h 54"/>
                  <a:gd name="T8" fmla="*/ 3 w 68"/>
                  <a:gd name="T9" fmla="*/ 17 h 54"/>
                  <a:gd name="T10" fmla="*/ 43 w 68"/>
                  <a:gd name="T11" fmla="*/ 1 h 54"/>
                  <a:gd name="T12" fmla="*/ 47 w 68"/>
                  <a:gd name="T13" fmla="*/ 2 h 54"/>
                  <a:gd name="T14" fmla="*/ 67 w 68"/>
                  <a:gd name="T15" fmla="*/ 32 h 54"/>
                  <a:gd name="T16" fmla="*/ 66 w 68"/>
                  <a:gd name="T17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54">
                    <a:moveTo>
                      <a:pt x="66" y="36"/>
                    </a:moveTo>
                    <a:cubicBezTo>
                      <a:pt x="22" y="53"/>
                      <a:pt x="22" y="53"/>
                      <a:pt x="22" y="53"/>
                    </a:cubicBezTo>
                    <a:cubicBezTo>
                      <a:pt x="21" y="54"/>
                      <a:pt x="19" y="53"/>
                      <a:pt x="18" y="52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19"/>
                      <a:pt x="1" y="18"/>
                      <a:pt x="3" y="17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4" y="0"/>
                      <a:pt x="46" y="1"/>
                      <a:pt x="47" y="2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8" y="34"/>
                      <a:pt x="67" y="35"/>
                      <a:pt x="6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" name="Freeform 115"/>
              <p:cNvSpPr>
                <a:spLocks/>
              </p:cNvSpPr>
              <p:nvPr/>
            </p:nvSpPr>
            <p:spPr bwMode="auto">
              <a:xfrm>
                <a:off x="2432051" y="4090988"/>
                <a:ext cx="239713" cy="228600"/>
              </a:xfrm>
              <a:custGeom>
                <a:avLst/>
                <a:gdLst>
                  <a:gd name="T0" fmla="*/ 86 w 90"/>
                  <a:gd name="T1" fmla="*/ 62 h 86"/>
                  <a:gd name="T2" fmla="*/ 24 w 90"/>
                  <a:gd name="T3" fmla="*/ 85 h 86"/>
                  <a:gd name="T4" fmla="*/ 19 w 90"/>
                  <a:gd name="T5" fmla="*/ 83 h 86"/>
                  <a:gd name="T6" fmla="*/ 1 w 90"/>
                  <a:gd name="T7" fmla="*/ 29 h 86"/>
                  <a:gd name="T8" fmla="*/ 4 w 90"/>
                  <a:gd name="T9" fmla="*/ 24 h 86"/>
                  <a:gd name="T10" fmla="*/ 61 w 90"/>
                  <a:gd name="T11" fmla="*/ 1 h 86"/>
                  <a:gd name="T12" fmla="*/ 67 w 90"/>
                  <a:gd name="T13" fmla="*/ 3 h 86"/>
                  <a:gd name="T14" fmla="*/ 89 w 90"/>
                  <a:gd name="T15" fmla="*/ 56 h 86"/>
                  <a:gd name="T16" fmla="*/ 86 w 90"/>
                  <a:gd name="T17" fmla="*/ 6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86">
                    <a:moveTo>
                      <a:pt x="86" y="62"/>
                    </a:moveTo>
                    <a:cubicBezTo>
                      <a:pt x="24" y="85"/>
                      <a:pt x="24" y="85"/>
                      <a:pt x="24" y="85"/>
                    </a:cubicBezTo>
                    <a:cubicBezTo>
                      <a:pt x="22" y="86"/>
                      <a:pt x="19" y="85"/>
                      <a:pt x="19" y="83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27"/>
                      <a:pt x="2" y="25"/>
                      <a:pt x="4" y="24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64" y="0"/>
                      <a:pt x="66" y="1"/>
                      <a:pt x="67" y="3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90" y="58"/>
                      <a:pt x="89" y="61"/>
                      <a:pt x="86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Freeform 116"/>
              <p:cNvSpPr>
                <a:spLocks/>
              </p:cNvSpPr>
              <p:nvPr/>
            </p:nvSpPr>
            <p:spPr bwMode="auto">
              <a:xfrm>
                <a:off x="2644776" y="4006850"/>
                <a:ext cx="263525" cy="225425"/>
              </a:xfrm>
              <a:custGeom>
                <a:avLst/>
                <a:gdLst>
                  <a:gd name="T0" fmla="*/ 95 w 99"/>
                  <a:gd name="T1" fmla="*/ 60 h 85"/>
                  <a:gd name="T2" fmla="*/ 30 w 99"/>
                  <a:gd name="T3" fmla="*/ 85 h 85"/>
                  <a:gd name="T4" fmla="*/ 24 w 99"/>
                  <a:gd name="T5" fmla="*/ 82 h 85"/>
                  <a:gd name="T6" fmla="*/ 1 w 99"/>
                  <a:gd name="T7" fmla="*/ 30 h 85"/>
                  <a:gd name="T8" fmla="*/ 4 w 99"/>
                  <a:gd name="T9" fmla="*/ 24 h 85"/>
                  <a:gd name="T10" fmla="*/ 63 w 99"/>
                  <a:gd name="T11" fmla="*/ 1 h 85"/>
                  <a:gd name="T12" fmla="*/ 69 w 99"/>
                  <a:gd name="T13" fmla="*/ 2 h 85"/>
                  <a:gd name="T14" fmla="*/ 97 w 99"/>
                  <a:gd name="T15" fmla="*/ 54 h 85"/>
                  <a:gd name="T16" fmla="*/ 95 w 99"/>
                  <a:gd name="T17" fmla="*/ 6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85">
                    <a:moveTo>
                      <a:pt x="95" y="60"/>
                    </a:moveTo>
                    <a:cubicBezTo>
                      <a:pt x="30" y="85"/>
                      <a:pt x="30" y="85"/>
                      <a:pt x="30" y="85"/>
                    </a:cubicBezTo>
                    <a:cubicBezTo>
                      <a:pt x="28" y="85"/>
                      <a:pt x="25" y="84"/>
                      <a:pt x="24" y="82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28"/>
                      <a:pt x="1" y="25"/>
                      <a:pt x="4" y="24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66" y="0"/>
                      <a:pt x="68" y="0"/>
                      <a:pt x="69" y="2"/>
                    </a:cubicBezTo>
                    <a:cubicBezTo>
                      <a:pt x="97" y="54"/>
                      <a:pt x="97" y="54"/>
                      <a:pt x="97" y="54"/>
                    </a:cubicBezTo>
                    <a:cubicBezTo>
                      <a:pt x="99" y="56"/>
                      <a:pt x="97" y="59"/>
                      <a:pt x="95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" name="Freeform 117"/>
              <p:cNvSpPr>
                <a:spLocks/>
              </p:cNvSpPr>
              <p:nvPr/>
            </p:nvSpPr>
            <p:spPr bwMode="auto">
              <a:xfrm>
                <a:off x="2878138" y="3846513"/>
                <a:ext cx="260350" cy="219075"/>
              </a:xfrm>
              <a:custGeom>
                <a:avLst/>
                <a:gdLst>
                  <a:gd name="T0" fmla="*/ 96 w 98"/>
                  <a:gd name="T1" fmla="*/ 41 h 82"/>
                  <a:gd name="T2" fmla="*/ 46 w 98"/>
                  <a:gd name="T3" fmla="*/ 80 h 82"/>
                  <a:gd name="T4" fmla="*/ 39 w 98"/>
                  <a:gd name="T5" fmla="*/ 80 h 82"/>
                  <a:gd name="T6" fmla="*/ 1 w 98"/>
                  <a:gd name="T7" fmla="*/ 44 h 82"/>
                  <a:gd name="T8" fmla="*/ 2 w 98"/>
                  <a:gd name="T9" fmla="*/ 39 h 82"/>
                  <a:gd name="T10" fmla="*/ 48 w 98"/>
                  <a:gd name="T11" fmla="*/ 2 h 82"/>
                  <a:gd name="T12" fmla="*/ 54 w 98"/>
                  <a:gd name="T13" fmla="*/ 1 h 82"/>
                  <a:gd name="T14" fmla="*/ 96 w 98"/>
                  <a:gd name="T15" fmla="*/ 35 h 82"/>
                  <a:gd name="T16" fmla="*/ 96 w 98"/>
                  <a:gd name="T17" fmla="*/ 4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82">
                    <a:moveTo>
                      <a:pt x="96" y="41"/>
                    </a:moveTo>
                    <a:cubicBezTo>
                      <a:pt x="46" y="80"/>
                      <a:pt x="46" y="80"/>
                      <a:pt x="46" y="80"/>
                    </a:cubicBezTo>
                    <a:cubicBezTo>
                      <a:pt x="44" y="82"/>
                      <a:pt x="41" y="82"/>
                      <a:pt x="39" y="80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0" y="43"/>
                      <a:pt x="0" y="41"/>
                      <a:pt x="2" y="39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50" y="0"/>
                      <a:pt x="52" y="0"/>
                      <a:pt x="54" y="1"/>
                    </a:cubicBezTo>
                    <a:cubicBezTo>
                      <a:pt x="96" y="35"/>
                      <a:pt x="96" y="35"/>
                      <a:pt x="96" y="35"/>
                    </a:cubicBezTo>
                    <a:cubicBezTo>
                      <a:pt x="98" y="37"/>
                      <a:pt x="98" y="39"/>
                      <a:pt x="96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Freeform 118"/>
              <p:cNvSpPr>
                <a:spLocks/>
              </p:cNvSpPr>
              <p:nvPr/>
            </p:nvSpPr>
            <p:spPr bwMode="auto">
              <a:xfrm>
                <a:off x="2497138" y="4279900"/>
                <a:ext cx="265113" cy="257175"/>
              </a:xfrm>
              <a:custGeom>
                <a:avLst/>
                <a:gdLst>
                  <a:gd name="T0" fmla="*/ 96 w 100"/>
                  <a:gd name="T1" fmla="*/ 72 h 97"/>
                  <a:gd name="T2" fmla="*/ 28 w 100"/>
                  <a:gd name="T3" fmla="*/ 96 h 97"/>
                  <a:gd name="T4" fmla="*/ 22 w 100"/>
                  <a:gd name="T5" fmla="*/ 93 h 97"/>
                  <a:gd name="T6" fmla="*/ 1 w 100"/>
                  <a:gd name="T7" fmla="*/ 30 h 97"/>
                  <a:gd name="T8" fmla="*/ 4 w 100"/>
                  <a:gd name="T9" fmla="*/ 24 h 97"/>
                  <a:gd name="T10" fmla="*/ 66 w 100"/>
                  <a:gd name="T11" fmla="*/ 1 h 97"/>
                  <a:gd name="T12" fmla="*/ 72 w 100"/>
                  <a:gd name="T13" fmla="*/ 3 h 97"/>
                  <a:gd name="T14" fmla="*/ 99 w 100"/>
                  <a:gd name="T15" fmla="*/ 66 h 97"/>
                  <a:gd name="T16" fmla="*/ 96 w 100"/>
                  <a:gd name="T17" fmla="*/ 7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97">
                    <a:moveTo>
                      <a:pt x="96" y="72"/>
                    </a:moveTo>
                    <a:cubicBezTo>
                      <a:pt x="28" y="96"/>
                      <a:pt x="28" y="96"/>
                      <a:pt x="28" y="96"/>
                    </a:cubicBezTo>
                    <a:cubicBezTo>
                      <a:pt x="25" y="97"/>
                      <a:pt x="22" y="96"/>
                      <a:pt x="22" y="93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28"/>
                      <a:pt x="1" y="25"/>
                      <a:pt x="4" y="24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9" y="0"/>
                      <a:pt x="72" y="1"/>
                      <a:pt x="72" y="3"/>
                    </a:cubicBezTo>
                    <a:cubicBezTo>
                      <a:pt x="99" y="66"/>
                      <a:pt x="99" y="66"/>
                      <a:pt x="99" y="66"/>
                    </a:cubicBezTo>
                    <a:cubicBezTo>
                      <a:pt x="100" y="68"/>
                      <a:pt x="99" y="71"/>
                      <a:pt x="9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" name="Freeform 119"/>
              <p:cNvSpPr>
                <a:spLocks/>
              </p:cNvSpPr>
              <p:nvPr/>
            </p:nvSpPr>
            <p:spPr bwMode="auto">
              <a:xfrm>
                <a:off x="2727326" y="4189413"/>
                <a:ext cx="292100" cy="257175"/>
              </a:xfrm>
              <a:custGeom>
                <a:avLst/>
                <a:gdLst>
                  <a:gd name="T0" fmla="*/ 107 w 110"/>
                  <a:gd name="T1" fmla="*/ 71 h 97"/>
                  <a:gd name="T2" fmla="*/ 35 w 110"/>
                  <a:gd name="T3" fmla="*/ 96 h 97"/>
                  <a:gd name="T4" fmla="*/ 28 w 110"/>
                  <a:gd name="T5" fmla="*/ 94 h 97"/>
                  <a:gd name="T6" fmla="*/ 1 w 110"/>
                  <a:gd name="T7" fmla="*/ 31 h 97"/>
                  <a:gd name="T8" fmla="*/ 4 w 110"/>
                  <a:gd name="T9" fmla="*/ 25 h 97"/>
                  <a:gd name="T10" fmla="*/ 69 w 110"/>
                  <a:gd name="T11" fmla="*/ 1 h 97"/>
                  <a:gd name="T12" fmla="*/ 76 w 110"/>
                  <a:gd name="T13" fmla="*/ 3 h 97"/>
                  <a:gd name="T14" fmla="*/ 109 w 110"/>
                  <a:gd name="T15" fmla="*/ 64 h 97"/>
                  <a:gd name="T16" fmla="*/ 107 w 110"/>
                  <a:gd name="T17" fmla="*/ 71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97">
                    <a:moveTo>
                      <a:pt x="107" y="71"/>
                    </a:moveTo>
                    <a:cubicBezTo>
                      <a:pt x="35" y="96"/>
                      <a:pt x="35" y="96"/>
                      <a:pt x="35" y="96"/>
                    </a:cubicBezTo>
                    <a:cubicBezTo>
                      <a:pt x="33" y="97"/>
                      <a:pt x="30" y="96"/>
                      <a:pt x="28" y="94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0" y="29"/>
                      <a:pt x="1" y="26"/>
                      <a:pt x="4" y="25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72" y="0"/>
                      <a:pt x="75" y="1"/>
                      <a:pt x="76" y="3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10" y="67"/>
                      <a:pt x="109" y="70"/>
                      <a:pt x="107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" name="Freeform 120"/>
              <p:cNvSpPr>
                <a:spLocks/>
              </p:cNvSpPr>
              <p:nvPr/>
            </p:nvSpPr>
            <p:spPr bwMode="auto">
              <a:xfrm>
                <a:off x="2968626" y="4094163"/>
                <a:ext cx="323850" cy="260350"/>
              </a:xfrm>
              <a:custGeom>
                <a:avLst/>
                <a:gdLst>
                  <a:gd name="T0" fmla="*/ 118 w 122"/>
                  <a:gd name="T1" fmla="*/ 70 h 98"/>
                  <a:gd name="T2" fmla="*/ 43 w 122"/>
                  <a:gd name="T3" fmla="*/ 97 h 98"/>
                  <a:gd name="T4" fmla="*/ 36 w 122"/>
                  <a:gd name="T5" fmla="*/ 94 h 98"/>
                  <a:gd name="T6" fmla="*/ 1 w 122"/>
                  <a:gd name="T7" fmla="*/ 33 h 98"/>
                  <a:gd name="T8" fmla="*/ 3 w 122"/>
                  <a:gd name="T9" fmla="*/ 27 h 98"/>
                  <a:gd name="T10" fmla="*/ 72 w 122"/>
                  <a:gd name="T11" fmla="*/ 1 h 98"/>
                  <a:gd name="T12" fmla="*/ 79 w 122"/>
                  <a:gd name="T13" fmla="*/ 3 h 98"/>
                  <a:gd name="T14" fmla="*/ 120 w 122"/>
                  <a:gd name="T15" fmla="*/ 64 h 98"/>
                  <a:gd name="T16" fmla="*/ 118 w 122"/>
                  <a:gd name="T17" fmla="*/ 7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98">
                    <a:moveTo>
                      <a:pt x="118" y="70"/>
                    </a:moveTo>
                    <a:cubicBezTo>
                      <a:pt x="43" y="97"/>
                      <a:pt x="43" y="97"/>
                      <a:pt x="43" y="97"/>
                    </a:cubicBezTo>
                    <a:cubicBezTo>
                      <a:pt x="40" y="98"/>
                      <a:pt x="37" y="97"/>
                      <a:pt x="36" y="94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0"/>
                      <a:pt x="1" y="28"/>
                      <a:pt x="3" y="27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74" y="0"/>
                      <a:pt x="78" y="1"/>
                      <a:pt x="79" y="3"/>
                    </a:cubicBezTo>
                    <a:cubicBezTo>
                      <a:pt x="120" y="64"/>
                      <a:pt x="120" y="64"/>
                      <a:pt x="120" y="64"/>
                    </a:cubicBezTo>
                    <a:cubicBezTo>
                      <a:pt x="122" y="66"/>
                      <a:pt x="121" y="69"/>
                      <a:pt x="118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0036634" y="3936236"/>
              <a:ext cx="1740112" cy="1220144"/>
              <a:chOff x="4048126" y="3729038"/>
              <a:chExt cx="1150938" cy="776288"/>
            </a:xfrm>
            <a:solidFill>
              <a:schemeClr val="bg2">
                <a:lumMod val="50000"/>
              </a:schemeClr>
            </a:solidFill>
          </p:grpSpPr>
          <p:sp>
            <p:nvSpPr>
              <p:cNvPr id="38" name="Freeform 125"/>
              <p:cNvSpPr>
                <a:spLocks/>
              </p:cNvSpPr>
              <p:nvPr/>
            </p:nvSpPr>
            <p:spPr bwMode="auto">
              <a:xfrm>
                <a:off x="4048126" y="4014788"/>
                <a:ext cx="149225" cy="147638"/>
              </a:xfrm>
              <a:custGeom>
                <a:avLst/>
                <a:gdLst>
                  <a:gd name="T0" fmla="*/ 63 w 67"/>
                  <a:gd name="T1" fmla="*/ 66 h 66"/>
                  <a:gd name="T2" fmla="*/ 4 w 67"/>
                  <a:gd name="T3" fmla="*/ 66 h 66"/>
                  <a:gd name="T4" fmla="*/ 0 w 67"/>
                  <a:gd name="T5" fmla="*/ 62 h 66"/>
                  <a:gd name="T6" fmla="*/ 0 w 67"/>
                  <a:gd name="T7" fmla="*/ 4 h 66"/>
                  <a:gd name="T8" fmla="*/ 4 w 67"/>
                  <a:gd name="T9" fmla="*/ 0 h 66"/>
                  <a:gd name="T10" fmla="*/ 63 w 67"/>
                  <a:gd name="T11" fmla="*/ 0 h 66"/>
                  <a:gd name="T12" fmla="*/ 67 w 67"/>
                  <a:gd name="T13" fmla="*/ 4 h 66"/>
                  <a:gd name="T14" fmla="*/ 67 w 67"/>
                  <a:gd name="T15" fmla="*/ 62 h 66"/>
                  <a:gd name="T16" fmla="*/ 63 w 67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66">
                    <a:moveTo>
                      <a:pt x="63" y="66"/>
                    </a:moveTo>
                    <a:cubicBezTo>
                      <a:pt x="4" y="66"/>
                      <a:pt x="4" y="66"/>
                      <a:pt x="4" y="66"/>
                    </a:cubicBezTo>
                    <a:cubicBezTo>
                      <a:pt x="2" y="66"/>
                      <a:pt x="0" y="65"/>
                      <a:pt x="0" y="6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5" y="0"/>
                      <a:pt x="67" y="2"/>
                      <a:pt x="67" y="4"/>
                    </a:cubicBezTo>
                    <a:cubicBezTo>
                      <a:pt x="67" y="62"/>
                      <a:pt x="67" y="62"/>
                      <a:pt x="67" y="62"/>
                    </a:cubicBezTo>
                    <a:cubicBezTo>
                      <a:pt x="67" y="65"/>
                      <a:pt x="65" y="66"/>
                      <a:pt x="6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" name="Freeform 126"/>
              <p:cNvSpPr>
                <a:spLocks/>
              </p:cNvSpPr>
              <p:nvPr/>
            </p:nvSpPr>
            <p:spPr bwMode="auto">
              <a:xfrm>
                <a:off x="4289426" y="3995738"/>
                <a:ext cx="123825" cy="125413"/>
              </a:xfrm>
              <a:custGeom>
                <a:avLst/>
                <a:gdLst>
                  <a:gd name="T0" fmla="*/ 52 w 55"/>
                  <a:gd name="T1" fmla="*/ 56 h 56"/>
                  <a:gd name="T2" fmla="*/ 3 w 55"/>
                  <a:gd name="T3" fmla="*/ 56 h 56"/>
                  <a:gd name="T4" fmla="*/ 0 w 55"/>
                  <a:gd name="T5" fmla="*/ 52 h 56"/>
                  <a:gd name="T6" fmla="*/ 0 w 55"/>
                  <a:gd name="T7" fmla="*/ 4 h 56"/>
                  <a:gd name="T8" fmla="*/ 3 w 55"/>
                  <a:gd name="T9" fmla="*/ 0 h 56"/>
                  <a:gd name="T10" fmla="*/ 52 w 55"/>
                  <a:gd name="T11" fmla="*/ 0 h 56"/>
                  <a:gd name="T12" fmla="*/ 55 w 55"/>
                  <a:gd name="T13" fmla="*/ 4 h 56"/>
                  <a:gd name="T14" fmla="*/ 55 w 55"/>
                  <a:gd name="T15" fmla="*/ 52 h 56"/>
                  <a:gd name="T16" fmla="*/ 52 w 55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56">
                    <a:moveTo>
                      <a:pt x="52" y="56"/>
                    </a:moveTo>
                    <a:cubicBezTo>
                      <a:pt x="3" y="56"/>
                      <a:pt x="3" y="56"/>
                      <a:pt x="3" y="56"/>
                    </a:cubicBezTo>
                    <a:cubicBezTo>
                      <a:pt x="2" y="56"/>
                      <a:pt x="0" y="54"/>
                      <a:pt x="0" y="5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3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0"/>
                      <a:pt x="55" y="2"/>
                      <a:pt x="55" y="4"/>
                    </a:cubicBezTo>
                    <a:cubicBezTo>
                      <a:pt x="55" y="52"/>
                      <a:pt x="55" y="52"/>
                      <a:pt x="55" y="52"/>
                    </a:cubicBezTo>
                    <a:cubicBezTo>
                      <a:pt x="55" y="54"/>
                      <a:pt x="54" y="56"/>
                      <a:pt x="52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" name="Freeform 127"/>
              <p:cNvSpPr>
                <a:spLocks/>
              </p:cNvSpPr>
              <p:nvPr/>
            </p:nvSpPr>
            <p:spPr bwMode="auto">
              <a:xfrm>
                <a:off x="4048126" y="4184650"/>
                <a:ext cx="149225" cy="149225"/>
              </a:xfrm>
              <a:custGeom>
                <a:avLst/>
                <a:gdLst>
                  <a:gd name="T0" fmla="*/ 63 w 67"/>
                  <a:gd name="T1" fmla="*/ 67 h 67"/>
                  <a:gd name="T2" fmla="*/ 4 w 67"/>
                  <a:gd name="T3" fmla="*/ 67 h 67"/>
                  <a:gd name="T4" fmla="*/ 0 w 67"/>
                  <a:gd name="T5" fmla="*/ 63 h 67"/>
                  <a:gd name="T6" fmla="*/ 0 w 67"/>
                  <a:gd name="T7" fmla="*/ 4 h 67"/>
                  <a:gd name="T8" fmla="*/ 4 w 67"/>
                  <a:gd name="T9" fmla="*/ 0 h 67"/>
                  <a:gd name="T10" fmla="*/ 63 w 67"/>
                  <a:gd name="T11" fmla="*/ 0 h 67"/>
                  <a:gd name="T12" fmla="*/ 67 w 67"/>
                  <a:gd name="T13" fmla="*/ 4 h 67"/>
                  <a:gd name="T14" fmla="*/ 67 w 67"/>
                  <a:gd name="T15" fmla="*/ 63 h 67"/>
                  <a:gd name="T16" fmla="*/ 63 w 67"/>
                  <a:gd name="T17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67">
                    <a:moveTo>
                      <a:pt x="63" y="67"/>
                    </a:moveTo>
                    <a:cubicBezTo>
                      <a:pt x="4" y="67"/>
                      <a:pt x="4" y="67"/>
                      <a:pt x="4" y="67"/>
                    </a:cubicBezTo>
                    <a:cubicBezTo>
                      <a:pt x="2" y="67"/>
                      <a:pt x="0" y="65"/>
                      <a:pt x="0" y="6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5" y="0"/>
                      <a:pt x="67" y="2"/>
                      <a:pt x="67" y="4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7" y="65"/>
                      <a:pt x="65" y="67"/>
                      <a:pt x="63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" name="Freeform 128"/>
              <p:cNvSpPr>
                <a:spLocks/>
              </p:cNvSpPr>
              <p:nvPr/>
            </p:nvSpPr>
            <p:spPr bwMode="auto">
              <a:xfrm>
                <a:off x="4252913" y="4178300"/>
                <a:ext cx="138113" cy="136525"/>
              </a:xfrm>
              <a:custGeom>
                <a:avLst/>
                <a:gdLst>
                  <a:gd name="T0" fmla="*/ 58 w 61"/>
                  <a:gd name="T1" fmla="*/ 61 h 61"/>
                  <a:gd name="T2" fmla="*/ 4 w 61"/>
                  <a:gd name="T3" fmla="*/ 61 h 61"/>
                  <a:gd name="T4" fmla="*/ 0 w 61"/>
                  <a:gd name="T5" fmla="*/ 57 h 61"/>
                  <a:gd name="T6" fmla="*/ 0 w 61"/>
                  <a:gd name="T7" fmla="*/ 4 h 61"/>
                  <a:gd name="T8" fmla="*/ 4 w 61"/>
                  <a:gd name="T9" fmla="*/ 0 h 61"/>
                  <a:gd name="T10" fmla="*/ 58 w 61"/>
                  <a:gd name="T11" fmla="*/ 0 h 61"/>
                  <a:gd name="T12" fmla="*/ 61 w 61"/>
                  <a:gd name="T13" fmla="*/ 4 h 61"/>
                  <a:gd name="T14" fmla="*/ 61 w 61"/>
                  <a:gd name="T15" fmla="*/ 57 h 61"/>
                  <a:gd name="T16" fmla="*/ 58 w 61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61">
                    <a:moveTo>
                      <a:pt x="58" y="61"/>
                    </a:moveTo>
                    <a:cubicBezTo>
                      <a:pt x="4" y="61"/>
                      <a:pt x="4" y="61"/>
                      <a:pt x="4" y="61"/>
                    </a:cubicBezTo>
                    <a:cubicBezTo>
                      <a:pt x="2" y="61"/>
                      <a:pt x="0" y="59"/>
                      <a:pt x="0" y="5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0" y="0"/>
                      <a:pt x="61" y="2"/>
                      <a:pt x="61" y="4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61" y="59"/>
                      <a:pt x="60" y="61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" name="Freeform 129"/>
              <p:cNvSpPr>
                <a:spLocks/>
              </p:cNvSpPr>
              <p:nvPr/>
            </p:nvSpPr>
            <p:spPr bwMode="auto">
              <a:xfrm>
                <a:off x="4048126" y="4356100"/>
                <a:ext cx="149225" cy="149225"/>
              </a:xfrm>
              <a:custGeom>
                <a:avLst/>
                <a:gdLst>
                  <a:gd name="T0" fmla="*/ 63 w 67"/>
                  <a:gd name="T1" fmla="*/ 66 h 66"/>
                  <a:gd name="T2" fmla="*/ 4 w 67"/>
                  <a:gd name="T3" fmla="*/ 66 h 66"/>
                  <a:gd name="T4" fmla="*/ 0 w 67"/>
                  <a:gd name="T5" fmla="*/ 62 h 66"/>
                  <a:gd name="T6" fmla="*/ 0 w 67"/>
                  <a:gd name="T7" fmla="*/ 4 h 66"/>
                  <a:gd name="T8" fmla="*/ 4 w 67"/>
                  <a:gd name="T9" fmla="*/ 0 h 66"/>
                  <a:gd name="T10" fmla="*/ 63 w 67"/>
                  <a:gd name="T11" fmla="*/ 0 h 66"/>
                  <a:gd name="T12" fmla="*/ 67 w 67"/>
                  <a:gd name="T13" fmla="*/ 4 h 66"/>
                  <a:gd name="T14" fmla="*/ 67 w 67"/>
                  <a:gd name="T15" fmla="*/ 62 h 66"/>
                  <a:gd name="T16" fmla="*/ 63 w 67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66">
                    <a:moveTo>
                      <a:pt x="63" y="66"/>
                    </a:moveTo>
                    <a:cubicBezTo>
                      <a:pt x="4" y="66"/>
                      <a:pt x="4" y="66"/>
                      <a:pt x="4" y="66"/>
                    </a:cubicBezTo>
                    <a:cubicBezTo>
                      <a:pt x="2" y="66"/>
                      <a:pt x="0" y="64"/>
                      <a:pt x="0" y="6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5" y="0"/>
                      <a:pt x="67" y="1"/>
                      <a:pt x="67" y="4"/>
                    </a:cubicBezTo>
                    <a:cubicBezTo>
                      <a:pt x="67" y="62"/>
                      <a:pt x="67" y="62"/>
                      <a:pt x="67" y="62"/>
                    </a:cubicBezTo>
                    <a:cubicBezTo>
                      <a:pt x="67" y="64"/>
                      <a:pt x="65" y="66"/>
                      <a:pt x="6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" name="Freeform 130"/>
              <p:cNvSpPr>
                <a:spLocks/>
              </p:cNvSpPr>
              <p:nvPr/>
            </p:nvSpPr>
            <p:spPr bwMode="auto">
              <a:xfrm>
                <a:off x="4229101" y="4356100"/>
                <a:ext cx="147638" cy="149225"/>
              </a:xfrm>
              <a:custGeom>
                <a:avLst/>
                <a:gdLst>
                  <a:gd name="T0" fmla="*/ 62 w 66"/>
                  <a:gd name="T1" fmla="*/ 66 h 66"/>
                  <a:gd name="T2" fmla="*/ 4 w 66"/>
                  <a:gd name="T3" fmla="*/ 66 h 66"/>
                  <a:gd name="T4" fmla="*/ 0 w 66"/>
                  <a:gd name="T5" fmla="*/ 62 h 66"/>
                  <a:gd name="T6" fmla="*/ 0 w 66"/>
                  <a:gd name="T7" fmla="*/ 4 h 66"/>
                  <a:gd name="T8" fmla="*/ 4 w 66"/>
                  <a:gd name="T9" fmla="*/ 0 h 66"/>
                  <a:gd name="T10" fmla="*/ 62 w 66"/>
                  <a:gd name="T11" fmla="*/ 0 h 66"/>
                  <a:gd name="T12" fmla="*/ 66 w 66"/>
                  <a:gd name="T13" fmla="*/ 4 h 66"/>
                  <a:gd name="T14" fmla="*/ 66 w 66"/>
                  <a:gd name="T15" fmla="*/ 62 h 66"/>
                  <a:gd name="T16" fmla="*/ 62 w 66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66">
                    <a:moveTo>
                      <a:pt x="62" y="66"/>
                    </a:moveTo>
                    <a:cubicBezTo>
                      <a:pt x="4" y="66"/>
                      <a:pt x="4" y="66"/>
                      <a:pt x="4" y="66"/>
                    </a:cubicBezTo>
                    <a:cubicBezTo>
                      <a:pt x="1" y="66"/>
                      <a:pt x="0" y="64"/>
                      <a:pt x="0" y="6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1" y="0"/>
                      <a:pt x="4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6" y="1"/>
                      <a:pt x="66" y="4"/>
                    </a:cubicBezTo>
                    <a:cubicBezTo>
                      <a:pt x="66" y="62"/>
                      <a:pt x="66" y="62"/>
                      <a:pt x="66" y="62"/>
                    </a:cubicBezTo>
                    <a:cubicBezTo>
                      <a:pt x="66" y="64"/>
                      <a:pt x="64" y="66"/>
                      <a:pt x="6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" name="Freeform 131"/>
              <p:cNvSpPr>
                <a:spLocks/>
              </p:cNvSpPr>
              <p:nvPr/>
            </p:nvSpPr>
            <p:spPr bwMode="auto">
              <a:xfrm>
                <a:off x="4462463" y="3927475"/>
                <a:ext cx="95250" cy="98425"/>
              </a:xfrm>
              <a:custGeom>
                <a:avLst/>
                <a:gdLst>
                  <a:gd name="T0" fmla="*/ 40 w 43"/>
                  <a:gd name="T1" fmla="*/ 44 h 44"/>
                  <a:gd name="T2" fmla="*/ 21 w 43"/>
                  <a:gd name="T3" fmla="*/ 44 h 44"/>
                  <a:gd name="T4" fmla="*/ 2 w 43"/>
                  <a:gd name="T5" fmla="*/ 44 h 44"/>
                  <a:gd name="T6" fmla="*/ 0 w 43"/>
                  <a:gd name="T7" fmla="*/ 41 h 44"/>
                  <a:gd name="T8" fmla="*/ 0 w 43"/>
                  <a:gd name="T9" fmla="*/ 22 h 44"/>
                  <a:gd name="T10" fmla="*/ 0 w 43"/>
                  <a:gd name="T11" fmla="*/ 3 h 44"/>
                  <a:gd name="T12" fmla="*/ 2 w 43"/>
                  <a:gd name="T13" fmla="*/ 0 h 44"/>
                  <a:gd name="T14" fmla="*/ 21 w 43"/>
                  <a:gd name="T15" fmla="*/ 0 h 44"/>
                  <a:gd name="T16" fmla="*/ 40 w 43"/>
                  <a:gd name="T17" fmla="*/ 0 h 44"/>
                  <a:gd name="T18" fmla="*/ 43 w 43"/>
                  <a:gd name="T19" fmla="*/ 3 h 44"/>
                  <a:gd name="T20" fmla="*/ 43 w 43"/>
                  <a:gd name="T21" fmla="*/ 22 h 44"/>
                  <a:gd name="T22" fmla="*/ 43 w 43"/>
                  <a:gd name="T23" fmla="*/ 41 h 44"/>
                  <a:gd name="T24" fmla="*/ 40 w 43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44">
                    <a:moveTo>
                      <a:pt x="40" y="44"/>
                    </a:moveTo>
                    <a:cubicBezTo>
                      <a:pt x="21" y="44"/>
                      <a:pt x="21" y="44"/>
                      <a:pt x="21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1" y="44"/>
                      <a:pt x="0" y="42"/>
                      <a:pt x="0" y="4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3" y="2"/>
                      <a:pt x="43" y="3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2" y="44"/>
                      <a:pt x="40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" name="Freeform 132"/>
              <p:cNvSpPr>
                <a:spLocks/>
              </p:cNvSpPr>
              <p:nvPr/>
            </p:nvSpPr>
            <p:spPr bwMode="auto">
              <a:xfrm>
                <a:off x="4579938" y="3810000"/>
                <a:ext cx="80963" cy="82550"/>
              </a:xfrm>
              <a:custGeom>
                <a:avLst/>
                <a:gdLst>
                  <a:gd name="T0" fmla="*/ 18 w 36"/>
                  <a:gd name="T1" fmla="*/ 0 h 37"/>
                  <a:gd name="T2" fmla="*/ 33 w 36"/>
                  <a:gd name="T3" fmla="*/ 1 h 37"/>
                  <a:gd name="T4" fmla="*/ 35 w 36"/>
                  <a:gd name="T5" fmla="*/ 3 h 37"/>
                  <a:gd name="T6" fmla="*/ 36 w 36"/>
                  <a:gd name="T7" fmla="*/ 19 h 37"/>
                  <a:gd name="T8" fmla="*/ 36 w 36"/>
                  <a:gd name="T9" fmla="*/ 34 h 37"/>
                  <a:gd name="T10" fmla="*/ 33 w 36"/>
                  <a:gd name="T11" fmla="*/ 36 h 37"/>
                  <a:gd name="T12" fmla="*/ 18 w 36"/>
                  <a:gd name="T13" fmla="*/ 37 h 37"/>
                  <a:gd name="T14" fmla="*/ 3 w 36"/>
                  <a:gd name="T15" fmla="*/ 36 h 37"/>
                  <a:gd name="T16" fmla="*/ 1 w 36"/>
                  <a:gd name="T17" fmla="*/ 34 h 37"/>
                  <a:gd name="T18" fmla="*/ 0 w 36"/>
                  <a:gd name="T19" fmla="*/ 19 h 37"/>
                  <a:gd name="T20" fmla="*/ 1 w 36"/>
                  <a:gd name="T21" fmla="*/ 3 h 37"/>
                  <a:gd name="T22" fmla="*/ 3 w 36"/>
                  <a:gd name="T23" fmla="*/ 1 h 37"/>
                  <a:gd name="T24" fmla="*/ 18 w 36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7">
                    <a:moveTo>
                      <a:pt x="18" y="0"/>
                    </a:moveTo>
                    <a:cubicBezTo>
                      <a:pt x="19" y="0"/>
                      <a:pt x="32" y="1"/>
                      <a:pt x="33" y="1"/>
                    </a:cubicBezTo>
                    <a:cubicBezTo>
                      <a:pt x="34" y="1"/>
                      <a:pt x="35" y="2"/>
                      <a:pt x="35" y="3"/>
                    </a:cubicBezTo>
                    <a:cubicBezTo>
                      <a:pt x="36" y="4"/>
                      <a:pt x="36" y="18"/>
                      <a:pt x="36" y="19"/>
                    </a:cubicBezTo>
                    <a:cubicBezTo>
                      <a:pt x="36" y="19"/>
                      <a:pt x="36" y="33"/>
                      <a:pt x="36" y="34"/>
                    </a:cubicBezTo>
                    <a:cubicBezTo>
                      <a:pt x="35" y="35"/>
                      <a:pt x="34" y="36"/>
                      <a:pt x="33" y="36"/>
                    </a:cubicBezTo>
                    <a:cubicBezTo>
                      <a:pt x="33" y="36"/>
                      <a:pt x="19" y="37"/>
                      <a:pt x="18" y="37"/>
                    </a:cubicBezTo>
                    <a:cubicBezTo>
                      <a:pt x="17" y="37"/>
                      <a:pt x="4" y="37"/>
                      <a:pt x="3" y="36"/>
                    </a:cubicBezTo>
                    <a:cubicBezTo>
                      <a:pt x="2" y="36"/>
                      <a:pt x="1" y="35"/>
                      <a:pt x="1" y="34"/>
                    </a:cubicBezTo>
                    <a:cubicBezTo>
                      <a:pt x="0" y="33"/>
                      <a:pt x="0" y="20"/>
                      <a:pt x="0" y="19"/>
                    </a:cubicBezTo>
                    <a:cubicBezTo>
                      <a:pt x="0" y="18"/>
                      <a:pt x="0" y="4"/>
                      <a:pt x="1" y="3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3" y="1"/>
                      <a:pt x="17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" name="Freeform 133"/>
              <p:cNvSpPr>
                <a:spLocks/>
              </p:cNvSpPr>
              <p:nvPr/>
            </p:nvSpPr>
            <p:spPr bwMode="auto">
              <a:xfrm>
                <a:off x="4719638" y="3744913"/>
                <a:ext cx="66675" cy="68263"/>
              </a:xfrm>
              <a:custGeom>
                <a:avLst/>
                <a:gdLst>
                  <a:gd name="T0" fmla="*/ 15 w 30"/>
                  <a:gd name="T1" fmla="*/ 0 h 30"/>
                  <a:gd name="T2" fmla="*/ 27 w 30"/>
                  <a:gd name="T3" fmla="*/ 2 h 30"/>
                  <a:gd name="T4" fmla="*/ 28 w 30"/>
                  <a:gd name="T5" fmla="*/ 4 h 30"/>
                  <a:gd name="T6" fmla="*/ 30 w 30"/>
                  <a:gd name="T7" fmla="*/ 15 h 30"/>
                  <a:gd name="T8" fmla="*/ 29 w 30"/>
                  <a:gd name="T9" fmla="*/ 26 h 30"/>
                  <a:gd name="T10" fmla="*/ 27 w 30"/>
                  <a:gd name="T11" fmla="*/ 28 h 30"/>
                  <a:gd name="T12" fmla="*/ 15 w 30"/>
                  <a:gd name="T13" fmla="*/ 30 h 30"/>
                  <a:gd name="T14" fmla="*/ 4 w 30"/>
                  <a:gd name="T15" fmla="*/ 29 h 30"/>
                  <a:gd name="T16" fmla="*/ 2 w 30"/>
                  <a:gd name="T17" fmla="*/ 27 h 30"/>
                  <a:gd name="T18" fmla="*/ 0 w 30"/>
                  <a:gd name="T19" fmla="*/ 15 h 30"/>
                  <a:gd name="T20" fmla="*/ 2 w 30"/>
                  <a:gd name="T21" fmla="*/ 4 h 30"/>
                  <a:gd name="T22" fmla="*/ 4 w 30"/>
                  <a:gd name="T23" fmla="*/ 2 h 30"/>
                  <a:gd name="T24" fmla="*/ 15 w 30"/>
                  <a:gd name="T2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30">
                    <a:moveTo>
                      <a:pt x="15" y="0"/>
                    </a:moveTo>
                    <a:cubicBezTo>
                      <a:pt x="17" y="0"/>
                      <a:pt x="25" y="1"/>
                      <a:pt x="27" y="2"/>
                    </a:cubicBezTo>
                    <a:cubicBezTo>
                      <a:pt x="27" y="2"/>
                      <a:pt x="28" y="3"/>
                      <a:pt x="28" y="4"/>
                    </a:cubicBezTo>
                    <a:cubicBezTo>
                      <a:pt x="29" y="5"/>
                      <a:pt x="30" y="13"/>
                      <a:pt x="30" y="15"/>
                    </a:cubicBezTo>
                    <a:cubicBezTo>
                      <a:pt x="30" y="17"/>
                      <a:pt x="30" y="25"/>
                      <a:pt x="29" y="26"/>
                    </a:cubicBezTo>
                    <a:cubicBezTo>
                      <a:pt x="28" y="27"/>
                      <a:pt x="28" y="28"/>
                      <a:pt x="27" y="28"/>
                    </a:cubicBezTo>
                    <a:cubicBezTo>
                      <a:pt x="26" y="29"/>
                      <a:pt x="17" y="30"/>
                      <a:pt x="15" y="30"/>
                    </a:cubicBezTo>
                    <a:cubicBezTo>
                      <a:pt x="13" y="30"/>
                      <a:pt x="5" y="30"/>
                      <a:pt x="4" y="29"/>
                    </a:cubicBezTo>
                    <a:cubicBezTo>
                      <a:pt x="3" y="29"/>
                      <a:pt x="3" y="28"/>
                      <a:pt x="2" y="27"/>
                    </a:cubicBezTo>
                    <a:cubicBezTo>
                      <a:pt x="1" y="26"/>
                      <a:pt x="0" y="17"/>
                      <a:pt x="0" y="15"/>
                    </a:cubicBezTo>
                    <a:cubicBezTo>
                      <a:pt x="0" y="13"/>
                      <a:pt x="1" y="5"/>
                      <a:pt x="2" y="4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5" y="1"/>
                      <a:pt x="13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" name="Freeform 134"/>
              <p:cNvSpPr>
                <a:spLocks/>
              </p:cNvSpPr>
              <p:nvPr/>
            </p:nvSpPr>
            <p:spPr bwMode="auto">
              <a:xfrm>
                <a:off x="4846638" y="3729038"/>
                <a:ext cx="53975" cy="53975"/>
              </a:xfrm>
              <a:custGeom>
                <a:avLst/>
                <a:gdLst>
                  <a:gd name="T0" fmla="*/ 24 w 24"/>
                  <a:gd name="T1" fmla="*/ 12 h 24"/>
                  <a:gd name="T2" fmla="*/ 21 w 24"/>
                  <a:gd name="T3" fmla="*/ 20 h 24"/>
                  <a:gd name="T4" fmla="*/ 12 w 24"/>
                  <a:gd name="T5" fmla="*/ 24 h 24"/>
                  <a:gd name="T6" fmla="*/ 4 w 24"/>
                  <a:gd name="T7" fmla="*/ 20 h 24"/>
                  <a:gd name="T8" fmla="*/ 0 w 24"/>
                  <a:gd name="T9" fmla="*/ 12 h 24"/>
                  <a:gd name="T10" fmla="*/ 12 w 24"/>
                  <a:gd name="T11" fmla="*/ 0 h 24"/>
                  <a:gd name="T12" fmla="*/ 24 w 24"/>
                  <a:gd name="T1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5"/>
                      <a:pt x="23" y="18"/>
                      <a:pt x="21" y="20"/>
                    </a:cubicBezTo>
                    <a:cubicBezTo>
                      <a:pt x="19" y="22"/>
                      <a:pt x="16" y="24"/>
                      <a:pt x="12" y="24"/>
                    </a:cubicBezTo>
                    <a:cubicBezTo>
                      <a:pt x="9" y="24"/>
                      <a:pt x="6" y="22"/>
                      <a:pt x="4" y="20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" name="Freeform 135"/>
              <p:cNvSpPr>
                <a:spLocks/>
              </p:cNvSpPr>
              <p:nvPr/>
            </p:nvSpPr>
            <p:spPr bwMode="auto">
              <a:xfrm>
                <a:off x="4416426" y="4137025"/>
                <a:ext cx="111125" cy="107950"/>
              </a:xfrm>
              <a:custGeom>
                <a:avLst/>
                <a:gdLst>
                  <a:gd name="T0" fmla="*/ 46 w 49"/>
                  <a:gd name="T1" fmla="*/ 48 h 48"/>
                  <a:gd name="T2" fmla="*/ 25 w 49"/>
                  <a:gd name="T3" fmla="*/ 48 h 48"/>
                  <a:gd name="T4" fmla="*/ 3 w 49"/>
                  <a:gd name="T5" fmla="*/ 48 h 48"/>
                  <a:gd name="T6" fmla="*/ 0 w 49"/>
                  <a:gd name="T7" fmla="*/ 45 h 48"/>
                  <a:gd name="T8" fmla="*/ 0 w 49"/>
                  <a:gd name="T9" fmla="*/ 24 h 48"/>
                  <a:gd name="T10" fmla="*/ 0 w 49"/>
                  <a:gd name="T11" fmla="*/ 2 h 48"/>
                  <a:gd name="T12" fmla="*/ 3 w 49"/>
                  <a:gd name="T13" fmla="*/ 0 h 48"/>
                  <a:gd name="T14" fmla="*/ 25 w 49"/>
                  <a:gd name="T15" fmla="*/ 0 h 48"/>
                  <a:gd name="T16" fmla="*/ 46 w 49"/>
                  <a:gd name="T17" fmla="*/ 0 h 48"/>
                  <a:gd name="T18" fmla="*/ 49 w 49"/>
                  <a:gd name="T19" fmla="*/ 2 h 48"/>
                  <a:gd name="T20" fmla="*/ 49 w 49"/>
                  <a:gd name="T21" fmla="*/ 24 h 48"/>
                  <a:gd name="T22" fmla="*/ 49 w 49"/>
                  <a:gd name="T23" fmla="*/ 45 h 48"/>
                  <a:gd name="T24" fmla="*/ 46 w 49"/>
                  <a:gd name="T2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48">
                    <a:moveTo>
                      <a:pt x="46" y="48"/>
                    </a:moveTo>
                    <a:cubicBezTo>
                      <a:pt x="25" y="48"/>
                      <a:pt x="25" y="48"/>
                      <a:pt x="25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0" y="47"/>
                      <a:pt x="0" y="4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8" y="0"/>
                      <a:pt x="49" y="1"/>
                      <a:pt x="49" y="2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7"/>
                      <a:pt x="48" y="48"/>
                      <a:pt x="46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" name="Freeform 136"/>
              <p:cNvSpPr>
                <a:spLocks/>
              </p:cNvSpPr>
              <p:nvPr/>
            </p:nvSpPr>
            <p:spPr bwMode="auto">
              <a:xfrm>
                <a:off x="4567238" y="3987800"/>
                <a:ext cx="93663" cy="93663"/>
              </a:xfrm>
              <a:custGeom>
                <a:avLst/>
                <a:gdLst>
                  <a:gd name="T0" fmla="*/ 1 w 42"/>
                  <a:gd name="T1" fmla="*/ 3 h 42"/>
                  <a:gd name="T2" fmla="*/ 4 w 42"/>
                  <a:gd name="T3" fmla="*/ 1 h 42"/>
                  <a:gd name="T4" fmla="*/ 21 w 42"/>
                  <a:gd name="T5" fmla="*/ 0 h 42"/>
                  <a:gd name="T6" fmla="*/ 38 w 42"/>
                  <a:gd name="T7" fmla="*/ 1 h 42"/>
                  <a:gd name="T8" fmla="*/ 41 w 42"/>
                  <a:gd name="T9" fmla="*/ 3 h 42"/>
                  <a:gd name="T10" fmla="*/ 42 w 42"/>
                  <a:gd name="T11" fmla="*/ 21 h 42"/>
                  <a:gd name="T12" fmla="*/ 41 w 42"/>
                  <a:gd name="T13" fmla="*/ 38 h 42"/>
                  <a:gd name="T14" fmla="*/ 39 w 42"/>
                  <a:gd name="T15" fmla="*/ 41 h 42"/>
                  <a:gd name="T16" fmla="*/ 21 w 42"/>
                  <a:gd name="T17" fmla="*/ 42 h 42"/>
                  <a:gd name="T18" fmla="*/ 3 w 42"/>
                  <a:gd name="T19" fmla="*/ 41 h 42"/>
                  <a:gd name="T20" fmla="*/ 1 w 42"/>
                  <a:gd name="T21" fmla="*/ 38 h 42"/>
                  <a:gd name="T22" fmla="*/ 0 w 42"/>
                  <a:gd name="T23" fmla="*/ 21 h 42"/>
                  <a:gd name="T24" fmla="*/ 1 w 42"/>
                  <a:gd name="T25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42">
                    <a:moveTo>
                      <a:pt x="1" y="3"/>
                    </a:moveTo>
                    <a:cubicBezTo>
                      <a:pt x="1" y="2"/>
                      <a:pt x="2" y="1"/>
                      <a:pt x="4" y="1"/>
                    </a:cubicBezTo>
                    <a:cubicBezTo>
                      <a:pt x="5" y="0"/>
                      <a:pt x="20" y="0"/>
                      <a:pt x="21" y="0"/>
                    </a:cubicBezTo>
                    <a:cubicBezTo>
                      <a:pt x="22" y="0"/>
                      <a:pt x="37" y="0"/>
                      <a:pt x="38" y="1"/>
                    </a:cubicBezTo>
                    <a:cubicBezTo>
                      <a:pt x="40" y="1"/>
                      <a:pt x="41" y="2"/>
                      <a:pt x="41" y="3"/>
                    </a:cubicBezTo>
                    <a:cubicBezTo>
                      <a:pt x="42" y="4"/>
                      <a:pt x="42" y="20"/>
                      <a:pt x="42" y="21"/>
                    </a:cubicBezTo>
                    <a:cubicBezTo>
                      <a:pt x="42" y="22"/>
                      <a:pt x="42" y="38"/>
                      <a:pt x="41" y="38"/>
                    </a:cubicBezTo>
                    <a:cubicBezTo>
                      <a:pt x="41" y="40"/>
                      <a:pt x="40" y="41"/>
                      <a:pt x="39" y="41"/>
                    </a:cubicBezTo>
                    <a:cubicBezTo>
                      <a:pt x="38" y="42"/>
                      <a:pt x="22" y="42"/>
                      <a:pt x="21" y="42"/>
                    </a:cubicBezTo>
                    <a:cubicBezTo>
                      <a:pt x="20" y="42"/>
                      <a:pt x="4" y="42"/>
                      <a:pt x="3" y="41"/>
                    </a:cubicBezTo>
                    <a:cubicBezTo>
                      <a:pt x="2" y="41"/>
                      <a:pt x="1" y="40"/>
                      <a:pt x="1" y="38"/>
                    </a:cubicBezTo>
                    <a:cubicBezTo>
                      <a:pt x="0" y="38"/>
                      <a:pt x="0" y="22"/>
                      <a:pt x="0" y="21"/>
                    </a:cubicBezTo>
                    <a:cubicBezTo>
                      <a:pt x="0" y="20"/>
                      <a:pt x="0" y="4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" name="Freeform 137"/>
              <p:cNvSpPr>
                <a:spLocks/>
              </p:cNvSpPr>
              <p:nvPr/>
            </p:nvSpPr>
            <p:spPr bwMode="auto">
              <a:xfrm>
                <a:off x="4729163" y="3884613"/>
                <a:ext cx="82550" cy="82550"/>
              </a:xfrm>
              <a:custGeom>
                <a:avLst/>
                <a:gdLst>
                  <a:gd name="T0" fmla="*/ 3 w 37"/>
                  <a:gd name="T1" fmla="*/ 4 h 37"/>
                  <a:gd name="T2" fmla="*/ 5 w 37"/>
                  <a:gd name="T3" fmla="*/ 2 h 37"/>
                  <a:gd name="T4" fmla="*/ 18 w 37"/>
                  <a:gd name="T5" fmla="*/ 0 h 37"/>
                  <a:gd name="T6" fmla="*/ 31 w 37"/>
                  <a:gd name="T7" fmla="*/ 2 h 37"/>
                  <a:gd name="T8" fmla="*/ 34 w 37"/>
                  <a:gd name="T9" fmla="*/ 4 h 37"/>
                  <a:gd name="T10" fmla="*/ 37 w 37"/>
                  <a:gd name="T11" fmla="*/ 19 h 37"/>
                  <a:gd name="T12" fmla="*/ 35 w 37"/>
                  <a:gd name="T13" fmla="*/ 32 h 37"/>
                  <a:gd name="T14" fmla="*/ 33 w 37"/>
                  <a:gd name="T15" fmla="*/ 34 h 37"/>
                  <a:gd name="T16" fmla="*/ 18 w 37"/>
                  <a:gd name="T17" fmla="*/ 37 h 37"/>
                  <a:gd name="T18" fmla="*/ 4 w 37"/>
                  <a:gd name="T19" fmla="*/ 34 h 37"/>
                  <a:gd name="T20" fmla="*/ 2 w 37"/>
                  <a:gd name="T21" fmla="*/ 32 h 37"/>
                  <a:gd name="T22" fmla="*/ 0 w 37"/>
                  <a:gd name="T23" fmla="*/ 19 h 37"/>
                  <a:gd name="T24" fmla="*/ 3 w 37"/>
                  <a:gd name="T25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7">
                    <a:moveTo>
                      <a:pt x="3" y="4"/>
                    </a:moveTo>
                    <a:cubicBezTo>
                      <a:pt x="3" y="3"/>
                      <a:pt x="4" y="3"/>
                      <a:pt x="5" y="2"/>
                    </a:cubicBezTo>
                    <a:cubicBezTo>
                      <a:pt x="7" y="1"/>
                      <a:pt x="16" y="0"/>
                      <a:pt x="18" y="0"/>
                    </a:cubicBezTo>
                    <a:cubicBezTo>
                      <a:pt x="21" y="0"/>
                      <a:pt x="30" y="1"/>
                      <a:pt x="31" y="2"/>
                    </a:cubicBezTo>
                    <a:cubicBezTo>
                      <a:pt x="32" y="3"/>
                      <a:pt x="33" y="3"/>
                      <a:pt x="34" y="4"/>
                    </a:cubicBezTo>
                    <a:cubicBezTo>
                      <a:pt x="35" y="6"/>
                      <a:pt x="37" y="16"/>
                      <a:pt x="37" y="19"/>
                    </a:cubicBezTo>
                    <a:cubicBezTo>
                      <a:pt x="37" y="21"/>
                      <a:pt x="35" y="30"/>
                      <a:pt x="35" y="32"/>
                    </a:cubicBezTo>
                    <a:cubicBezTo>
                      <a:pt x="34" y="33"/>
                      <a:pt x="33" y="34"/>
                      <a:pt x="33" y="34"/>
                    </a:cubicBezTo>
                    <a:cubicBezTo>
                      <a:pt x="31" y="36"/>
                      <a:pt x="21" y="37"/>
                      <a:pt x="18" y="37"/>
                    </a:cubicBezTo>
                    <a:cubicBezTo>
                      <a:pt x="15" y="37"/>
                      <a:pt x="6" y="36"/>
                      <a:pt x="4" y="34"/>
                    </a:cubicBezTo>
                    <a:cubicBezTo>
                      <a:pt x="3" y="34"/>
                      <a:pt x="2" y="33"/>
                      <a:pt x="2" y="32"/>
                    </a:cubicBezTo>
                    <a:cubicBezTo>
                      <a:pt x="1" y="30"/>
                      <a:pt x="0" y="21"/>
                      <a:pt x="0" y="19"/>
                    </a:cubicBezTo>
                    <a:cubicBezTo>
                      <a:pt x="0" y="16"/>
                      <a:pt x="1" y="6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" name="Freeform 138"/>
              <p:cNvSpPr>
                <a:spLocks/>
              </p:cNvSpPr>
              <p:nvPr/>
            </p:nvSpPr>
            <p:spPr bwMode="auto">
              <a:xfrm>
                <a:off x="4845051" y="3848100"/>
                <a:ext cx="66675" cy="68263"/>
              </a:xfrm>
              <a:custGeom>
                <a:avLst/>
                <a:gdLst>
                  <a:gd name="T0" fmla="*/ 30 w 30"/>
                  <a:gd name="T1" fmla="*/ 15 h 30"/>
                  <a:gd name="T2" fmla="*/ 26 w 30"/>
                  <a:gd name="T3" fmla="*/ 26 h 30"/>
                  <a:gd name="T4" fmla="*/ 15 w 30"/>
                  <a:gd name="T5" fmla="*/ 30 h 30"/>
                  <a:gd name="T6" fmla="*/ 4 w 30"/>
                  <a:gd name="T7" fmla="*/ 26 h 30"/>
                  <a:gd name="T8" fmla="*/ 0 w 30"/>
                  <a:gd name="T9" fmla="*/ 15 h 30"/>
                  <a:gd name="T10" fmla="*/ 4 w 30"/>
                  <a:gd name="T11" fmla="*/ 4 h 30"/>
                  <a:gd name="T12" fmla="*/ 15 w 30"/>
                  <a:gd name="T13" fmla="*/ 0 h 30"/>
                  <a:gd name="T14" fmla="*/ 26 w 30"/>
                  <a:gd name="T15" fmla="*/ 4 h 30"/>
                  <a:gd name="T16" fmla="*/ 30 w 30"/>
                  <a:gd name="T17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cubicBezTo>
                      <a:pt x="30" y="19"/>
                      <a:pt x="28" y="23"/>
                      <a:pt x="26" y="26"/>
                    </a:cubicBezTo>
                    <a:cubicBezTo>
                      <a:pt x="23" y="28"/>
                      <a:pt x="19" y="30"/>
                      <a:pt x="15" y="30"/>
                    </a:cubicBezTo>
                    <a:cubicBezTo>
                      <a:pt x="11" y="30"/>
                      <a:pt x="7" y="28"/>
                      <a:pt x="4" y="26"/>
                    </a:cubicBezTo>
                    <a:cubicBezTo>
                      <a:pt x="1" y="23"/>
                      <a:pt x="0" y="19"/>
                      <a:pt x="0" y="15"/>
                    </a:cubicBezTo>
                    <a:cubicBezTo>
                      <a:pt x="0" y="11"/>
                      <a:pt x="1" y="7"/>
                      <a:pt x="4" y="4"/>
                    </a:cubicBezTo>
                    <a:cubicBezTo>
                      <a:pt x="7" y="1"/>
                      <a:pt x="11" y="0"/>
                      <a:pt x="15" y="0"/>
                    </a:cubicBezTo>
                    <a:cubicBezTo>
                      <a:pt x="19" y="0"/>
                      <a:pt x="23" y="1"/>
                      <a:pt x="26" y="4"/>
                    </a:cubicBezTo>
                    <a:cubicBezTo>
                      <a:pt x="28" y="7"/>
                      <a:pt x="30" y="11"/>
                      <a:pt x="3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" name="Freeform 139"/>
              <p:cNvSpPr>
                <a:spLocks/>
              </p:cNvSpPr>
              <p:nvPr/>
            </p:nvSpPr>
            <p:spPr bwMode="auto">
              <a:xfrm>
                <a:off x="4410076" y="4354513"/>
                <a:ext cx="147638" cy="150813"/>
              </a:xfrm>
              <a:custGeom>
                <a:avLst/>
                <a:gdLst>
                  <a:gd name="T0" fmla="*/ 62 w 66"/>
                  <a:gd name="T1" fmla="*/ 67 h 67"/>
                  <a:gd name="T2" fmla="*/ 33 w 66"/>
                  <a:gd name="T3" fmla="*/ 67 h 67"/>
                  <a:gd name="T4" fmla="*/ 4 w 66"/>
                  <a:gd name="T5" fmla="*/ 67 h 67"/>
                  <a:gd name="T6" fmla="*/ 0 w 66"/>
                  <a:gd name="T7" fmla="*/ 62 h 67"/>
                  <a:gd name="T8" fmla="*/ 0 w 66"/>
                  <a:gd name="T9" fmla="*/ 33 h 67"/>
                  <a:gd name="T10" fmla="*/ 0 w 66"/>
                  <a:gd name="T11" fmla="*/ 4 h 67"/>
                  <a:gd name="T12" fmla="*/ 4 w 66"/>
                  <a:gd name="T13" fmla="*/ 0 h 67"/>
                  <a:gd name="T14" fmla="*/ 33 w 66"/>
                  <a:gd name="T15" fmla="*/ 0 h 67"/>
                  <a:gd name="T16" fmla="*/ 62 w 66"/>
                  <a:gd name="T17" fmla="*/ 0 h 67"/>
                  <a:gd name="T18" fmla="*/ 66 w 66"/>
                  <a:gd name="T19" fmla="*/ 4 h 67"/>
                  <a:gd name="T20" fmla="*/ 66 w 66"/>
                  <a:gd name="T21" fmla="*/ 33 h 67"/>
                  <a:gd name="T22" fmla="*/ 66 w 66"/>
                  <a:gd name="T23" fmla="*/ 62 h 67"/>
                  <a:gd name="T24" fmla="*/ 62 w 66"/>
                  <a:gd name="T25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67">
                    <a:moveTo>
                      <a:pt x="62" y="67"/>
                    </a:moveTo>
                    <a:cubicBezTo>
                      <a:pt x="33" y="67"/>
                      <a:pt x="33" y="67"/>
                      <a:pt x="33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2" y="67"/>
                      <a:pt x="0" y="65"/>
                      <a:pt x="0" y="6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5" y="0"/>
                      <a:pt x="66" y="2"/>
                      <a:pt x="66" y="4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62"/>
                      <a:pt x="66" y="62"/>
                      <a:pt x="66" y="62"/>
                    </a:cubicBezTo>
                    <a:cubicBezTo>
                      <a:pt x="66" y="65"/>
                      <a:pt x="65" y="67"/>
                      <a:pt x="62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" name="Freeform 140"/>
              <p:cNvSpPr>
                <a:spLocks/>
              </p:cNvSpPr>
              <p:nvPr/>
            </p:nvSpPr>
            <p:spPr bwMode="auto">
              <a:xfrm>
                <a:off x="4549776" y="4151313"/>
                <a:ext cx="130175" cy="128588"/>
              </a:xfrm>
              <a:custGeom>
                <a:avLst/>
                <a:gdLst>
                  <a:gd name="T0" fmla="*/ 1 w 58"/>
                  <a:gd name="T1" fmla="*/ 4 h 58"/>
                  <a:gd name="T2" fmla="*/ 5 w 58"/>
                  <a:gd name="T3" fmla="*/ 1 h 58"/>
                  <a:gd name="T4" fmla="*/ 29 w 58"/>
                  <a:gd name="T5" fmla="*/ 0 h 58"/>
                  <a:gd name="T6" fmla="*/ 53 w 58"/>
                  <a:gd name="T7" fmla="*/ 1 h 58"/>
                  <a:gd name="T8" fmla="*/ 57 w 58"/>
                  <a:gd name="T9" fmla="*/ 4 h 58"/>
                  <a:gd name="T10" fmla="*/ 58 w 58"/>
                  <a:gd name="T11" fmla="*/ 29 h 58"/>
                  <a:gd name="T12" fmla="*/ 57 w 58"/>
                  <a:gd name="T13" fmla="*/ 53 h 58"/>
                  <a:gd name="T14" fmla="*/ 54 w 58"/>
                  <a:gd name="T15" fmla="*/ 57 h 58"/>
                  <a:gd name="T16" fmla="*/ 29 w 58"/>
                  <a:gd name="T17" fmla="*/ 58 h 58"/>
                  <a:gd name="T18" fmla="*/ 4 w 58"/>
                  <a:gd name="T19" fmla="*/ 57 h 58"/>
                  <a:gd name="T20" fmla="*/ 1 w 58"/>
                  <a:gd name="T21" fmla="*/ 53 h 58"/>
                  <a:gd name="T22" fmla="*/ 0 w 58"/>
                  <a:gd name="T23" fmla="*/ 29 h 58"/>
                  <a:gd name="T24" fmla="*/ 1 w 58"/>
                  <a:gd name="T25" fmla="*/ 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58">
                    <a:moveTo>
                      <a:pt x="1" y="4"/>
                    </a:moveTo>
                    <a:cubicBezTo>
                      <a:pt x="1" y="2"/>
                      <a:pt x="3" y="1"/>
                      <a:pt x="5" y="1"/>
                    </a:cubicBezTo>
                    <a:cubicBezTo>
                      <a:pt x="5" y="0"/>
                      <a:pt x="28" y="0"/>
                      <a:pt x="29" y="0"/>
                    </a:cubicBezTo>
                    <a:cubicBezTo>
                      <a:pt x="30" y="0"/>
                      <a:pt x="53" y="0"/>
                      <a:pt x="53" y="1"/>
                    </a:cubicBezTo>
                    <a:cubicBezTo>
                      <a:pt x="55" y="1"/>
                      <a:pt x="57" y="2"/>
                      <a:pt x="57" y="4"/>
                    </a:cubicBezTo>
                    <a:cubicBezTo>
                      <a:pt x="58" y="5"/>
                      <a:pt x="58" y="28"/>
                      <a:pt x="58" y="29"/>
                    </a:cubicBezTo>
                    <a:cubicBezTo>
                      <a:pt x="58" y="30"/>
                      <a:pt x="58" y="53"/>
                      <a:pt x="57" y="53"/>
                    </a:cubicBezTo>
                    <a:cubicBezTo>
                      <a:pt x="57" y="55"/>
                      <a:pt x="56" y="57"/>
                      <a:pt x="54" y="57"/>
                    </a:cubicBezTo>
                    <a:cubicBezTo>
                      <a:pt x="53" y="58"/>
                      <a:pt x="30" y="58"/>
                      <a:pt x="29" y="58"/>
                    </a:cubicBezTo>
                    <a:cubicBezTo>
                      <a:pt x="28" y="58"/>
                      <a:pt x="5" y="58"/>
                      <a:pt x="4" y="57"/>
                    </a:cubicBezTo>
                    <a:cubicBezTo>
                      <a:pt x="2" y="57"/>
                      <a:pt x="1" y="55"/>
                      <a:pt x="1" y="53"/>
                    </a:cubicBezTo>
                    <a:cubicBezTo>
                      <a:pt x="0" y="53"/>
                      <a:pt x="0" y="30"/>
                      <a:pt x="0" y="29"/>
                    </a:cubicBezTo>
                    <a:cubicBezTo>
                      <a:pt x="0" y="28"/>
                      <a:pt x="1" y="5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" name="Freeform 141"/>
              <p:cNvSpPr>
                <a:spLocks/>
              </p:cNvSpPr>
              <p:nvPr/>
            </p:nvSpPr>
            <p:spPr bwMode="auto">
              <a:xfrm>
                <a:off x="4730751" y="3989388"/>
                <a:ext cx="112713" cy="109538"/>
              </a:xfrm>
              <a:custGeom>
                <a:avLst/>
                <a:gdLst>
                  <a:gd name="T0" fmla="*/ 3 w 50"/>
                  <a:gd name="T1" fmla="*/ 4 h 49"/>
                  <a:gd name="T2" fmla="*/ 5 w 50"/>
                  <a:gd name="T3" fmla="*/ 1 h 49"/>
                  <a:gd name="T4" fmla="*/ 25 w 50"/>
                  <a:gd name="T5" fmla="*/ 0 h 49"/>
                  <a:gd name="T6" fmla="*/ 45 w 50"/>
                  <a:gd name="T7" fmla="*/ 1 h 49"/>
                  <a:gd name="T8" fmla="*/ 47 w 50"/>
                  <a:gd name="T9" fmla="*/ 4 h 49"/>
                  <a:gd name="T10" fmla="*/ 50 w 50"/>
                  <a:gd name="T11" fmla="*/ 25 h 49"/>
                  <a:gd name="T12" fmla="*/ 48 w 50"/>
                  <a:gd name="T13" fmla="*/ 44 h 49"/>
                  <a:gd name="T14" fmla="*/ 45 w 50"/>
                  <a:gd name="T15" fmla="*/ 47 h 49"/>
                  <a:gd name="T16" fmla="*/ 25 w 50"/>
                  <a:gd name="T17" fmla="*/ 49 h 49"/>
                  <a:gd name="T18" fmla="*/ 5 w 50"/>
                  <a:gd name="T19" fmla="*/ 47 h 49"/>
                  <a:gd name="T20" fmla="*/ 2 w 50"/>
                  <a:gd name="T21" fmla="*/ 44 h 49"/>
                  <a:gd name="T22" fmla="*/ 0 w 50"/>
                  <a:gd name="T23" fmla="*/ 25 h 49"/>
                  <a:gd name="T24" fmla="*/ 3 w 50"/>
                  <a:gd name="T2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49">
                    <a:moveTo>
                      <a:pt x="3" y="4"/>
                    </a:moveTo>
                    <a:cubicBezTo>
                      <a:pt x="3" y="3"/>
                      <a:pt x="4" y="2"/>
                      <a:pt x="5" y="1"/>
                    </a:cubicBezTo>
                    <a:cubicBezTo>
                      <a:pt x="7" y="0"/>
                      <a:pt x="23" y="0"/>
                      <a:pt x="25" y="0"/>
                    </a:cubicBezTo>
                    <a:cubicBezTo>
                      <a:pt x="27" y="0"/>
                      <a:pt x="43" y="0"/>
                      <a:pt x="45" y="1"/>
                    </a:cubicBezTo>
                    <a:cubicBezTo>
                      <a:pt x="46" y="2"/>
                      <a:pt x="47" y="3"/>
                      <a:pt x="47" y="4"/>
                    </a:cubicBezTo>
                    <a:cubicBezTo>
                      <a:pt x="49" y="6"/>
                      <a:pt x="50" y="22"/>
                      <a:pt x="50" y="25"/>
                    </a:cubicBezTo>
                    <a:cubicBezTo>
                      <a:pt x="50" y="26"/>
                      <a:pt x="49" y="43"/>
                      <a:pt x="48" y="44"/>
                    </a:cubicBezTo>
                    <a:cubicBezTo>
                      <a:pt x="48" y="46"/>
                      <a:pt x="47" y="47"/>
                      <a:pt x="45" y="47"/>
                    </a:cubicBezTo>
                    <a:cubicBezTo>
                      <a:pt x="44" y="49"/>
                      <a:pt x="27" y="49"/>
                      <a:pt x="25" y="49"/>
                    </a:cubicBezTo>
                    <a:cubicBezTo>
                      <a:pt x="23" y="49"/>
                      <a:pt x="6" y="49"/>
                      <a:pt x="5" y="47"/>
                    </a:cubicBezTo>
                    <a:cubicBezTo>
                      <a:pt x="3" y="47"/>
                      <a:pt x="2" y="46"/>
                      <a:pt x="2" y="44"/>
                    </a:cubicBezTo>
                    <a:cubicBezTo>
                      <a:pt x="1" y="43"/>
                      <a:pt x="0" y="26"/>
                      <a:pt x="0" y="25"/>
                    </a:cubicBezTo>
                    <a:cubicBezTo>
                      <a:pt x="0" y="22"/>
                      <a:pt x="1" y="6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" name="Freeform 142"/>
              <p:cNvSpPr>
                <a:spLocks/>
              </p:cNvSpPr>
              <p:nvPr/>
            </p:nvSpPr>
            <p:spPr bwMode="auto">
              <a:xfrm>
                <a:off x="4930776" y="3875088"/>
                <a:ext cx="93663" cy="93663"/>
              </a:xfrm>
              <a:custGeom>
                <a:avLst/>
                <a:gdLst>
                  <a:gd name="T0" fmla="*/ 4 w 42"/>
                  <a:gd name="T1" fmla="*/ 5 h 42"/>
                  <a:gd name="T2" fmla="*/ 6 w 42"/>
                  <a:gd name="T3" fmla="*/ 3 h 42"/>
                  <a:gd name="T4" fmla="*/ 21 w 42"/>
                  <a:gd name="T5" fmla="*/ 0 h 42"/>
                  <a:gd name="T6" fmla="*/ 36 w 42"/>
                  <a:gd name="T7" fmla="*/ 3 h 42"/>
                  <a:gd name="T8" fmla="*/ 38 w 42"/>
                  <a:gd name="T9" fmla="*/ 5 h 42"/>
                  <a:gd name="T10" fmla="*/ 42 w 42"/>
                  <a:gd name="T11" fmla="*/ 21 h 42"/>
                  <a:gd name="T12" fmla="*/ 39 w 42"/>
                  <a:gd name="T13" fmla="*/ 36 h 42"/>
                  <a:gd name="T14" fmla="*/ 37 w 42"/>
                  <a:gd name="T15" fmla="*/ 38 h 42"/>
                  <a:gd name="T16" fmla="*/ 21 w 42"/>
                  <a:gd name="T17" fmla="*/ 42 h 42"/>
                  <a:gd name="T18" fmla="*/ 5 w 42"/>
                  <a:gd name="T19" fmla="*/ 38 h 42"/>
                  <a:gd name="T20" fmla="*/ 3 w 42"/>
                  <a:gd name="T21" fmla="*/ 36 h 42"/>
                  <a:gd name="T22" fmla="*/ 0 w 42"/>
                  <a:gd name="T23" fmla="*/ 21 h 42"/>
                  <a:gd name="T24" fmla="*/ 4 w 42"/>
                  <a:gd name="T25" fmla="*/ 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42">
                    <a:moveTo>
                      <a:pt x="4" y="5"/>
                    </a:moveTo>
                    <a:cubicBezTo>
                      <a:pt x="4" y="4"/>
                      <a:pt x="5" y="3"/>
                      <a:pt x="6" y="3"/>
                    </a:cubicBezTo>
                    <a:cubicBezTo>
                      <a:pt x="9" y="1"/>
                      <a:pt x="18" y="0"/>
                      <a:pt x="21" y="0"/>
                    </a:cubicBezTo>
                    <a:cubicBezTo>
                      <a:pt x="24" y="0"/>
                      <a:pt x="34" y="1"/>
                      <a:pt x="36" y="3"/>
                    </a:cubicBezTo>
                    <a:cubicBezTo>
                      <a:pt x="37" y="3"/>
                      <a:pt x="38" y="4"/>
                      <a:pt x="38" y="5"/>
                    </a:cubicBezTo>
                    <a:cubicBezTo>
                      <a:pt x="41" y="7"/>
                      <a:pt x="42" y="18"/>
                      <a:pt x="42" y="21"/>
                    </a:cubicBezTo>
                    <a:cubicBezTo>
                      <a:pt x="42" y="24"/>
                      <a:pt x="41" y="33"/>
                      <a:pt x="39" y="36"/>
                    </a:cubicBezTo>
                    <a:cubicBezTo>
                      <a:pt x="39" y="37"/>
                      <a:pt x="38" y="38"/>
                      <a:pt x="37" y="38"/>
                    </a:cubicBezTo>
                    <a:cubicBezTo>
                      <a:pt x="35" y="40"/>
                      <a:pt x="25" y="42"/>
                      <a:pt x="21" y="42"/>
                    </a:cubicBezTo>
                    <a:cubicBezTo>
                      <a:pt x="18" y="42"/>
                      <a:pt x="7" y="40"/>
                      <a:pt x="5" y="38"/>
                    </a:cubicBezTo>
                    <a:cubicBezTo>
                      <a:pt x="4" y="38"/>
                      <a:pt x="3" y="37"/>
                      <a:pt x="3" y="36"/>
                    </a:cubicBezTo>
                    <a:cubicBezTo>
                      <a:pt x="2" y="33"/>
                      <a:pt x="0" y="24"/>
                      <a:pt x="0" y="21"/>
                    </a:cubicBezTo>
                    <a:cubicBezTo>
                      <a:pt x="0" y="18"/>
                      <a:pt x="2" y="7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" name="Freeform 143"/>
              <p:cNvSpPr>
                <a:spLocks/>
              </p:cNvSpPr>
              <p:nvPr/>
            </p:nvSpPr>
            <p:spPr bwMode="auto">
              <a:xfrm>
                <a:off x="5124451" y="3816350"/>
                <a:ext cx="74613" cy="76200"/>
              </a:xfrm>
              <a:custGeom>
                <a:avLst/>
                <a:gdLst>
                  <a:gd name="T0" fmla="*/ 33 w 33"/>
                  <a:gd name="T1" fmla="*/ 17 h 34"/>
                  <a:gd name="T2" fmla="*/ 28 w 33"/>
                  <a:gd name="T3" fmla="*/ 29 h 34"/>
                  <a:gd name="T4" fmla="*/ 17 w 33"/>
                  <a:gd name="T5" fmla="*/ 34 h 34"/>
                  <a:gd name="T6" fmla="*/ 5 w 33"/>
                  <a:gd name="T7" fmla="*/ 29 h 34"/>
                  <a:gd name="T8" fmla="*/ 0 w 33"/>
                  <a:gd name="T9" fmla="*/ 17 h 34"/>
                  <a:gd name="T10" fmla="*/ 5 w 33"/>
                  <a:gd name="T11" fmla="*/ 5 h 34"/>
                  <a:gd name="T12" fmla="*/ 17 w 33"/>
                  <a:gd name="T13" fmla="*/ 0 h 34"/>
                  <a:gd name="T14" fmla="*/ 28 w 33"/>
                  <a:gd name="T15" fmla="*/ 5 h 34"/>
                  <a:gd name="T16" fmla="*/ 33 w 33"/>
                  <a:gd name="T17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4">
                    <a:moveTo>
                      <a:pt x="33" y="17"/>
                    </a:moveTo>
                    <a:cubicBezTo>
                      <a:pt x="33" y="22"/>
                      <a:pt x="31" y="26"/>
                      <a:pt x="28" y="29"/>
                    </a:cubicBezTo>
                    <a:cubicBezTo>
                      <a:pt x="25" y="32"/>
                      <a:pt x="21" y="34"/>
                      <a:pt x="17" y="34"/>
                    </a:cubicBezTo>
                    <a:cubicBezTo>
                      <a:pt x="12" y="34"/>
                      <a:pt x="8" y="32"/>
                      <a:pt x="5" y="29"/>
                    </a:cubicBezTo>
                    <a:cubicBezTo>
                      <a:pt x="2" y="26"/>
                      <a:pt x="0" y="22"/>
                      <a:pt x="0" y="17"/>
                    </a:cubicBezTo>
                    <a:cubicBezTo>
                      <a:pt x="0" y="12"/>
                      <a:pt x="2" y="8"/>
                      <a:pt x="5" y="5"/>
                    </a:cubicBezTo>
                    <a:cubicBezTo>
                      <a:pt x="8" y="2"/>
                      <a:pt x="12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8645669" y="3220894"/>
              <a:ext cx="1581700" cy="1382332"/>
              <a:chOff x="5934075" y="757238"/>
              <a:chExt cx="1046163" cy="879476"/>
            </a:xfrm>
            <a:solidFill>
              <a:schemeClr val="bg2">
                <a:lumMod val="50000"/>
              </a:schemeClr>
            </a:solidFill>
          </p:grpSpPr>
          <p:sp>
            <p:nvSpPr>
              <p:cNvPr id="58" name="Freeform 22"/>
              <p:cNvSpPr>
                <a:spLocks/>
              </p:cNvSpPr>
              <p:nvPr/>
            </p:nvSpPr>
            <p:spPr bwMode="auto">
              <a:xfrm>
                <a:off x="6502400" y="930276"/>
                <a:ext cx="477838" cy="477838"/>
              </a:xfrm>
              <a:custGeom>
                <a:avLst/>
                <a:gdLst>
                  <a:gd name="T0" fmla="*/ 190 w 190"/>
                  <a:gd name="T1" fmla="*/ 89 h 190"/>
                  <a:gd name="T2" fmla="*/ 190 w 190"/>
                  <a:gd name="T3" fmla="*/ 119 h 190"/>
                  <a:gd name="T4" fmla="*/ 185 w 190"/>
                  <a:gd name="T5" fmla="*/ 124 h 190"/>
                  <a:gd name="T6" fmla="*/ 168 w 190"/>
                  <a:gd name="T7" fmla="*/ 124 h 190"/>
                  <a:gd name="T8" fmla="*/ 158 w 190"/>
                  <a:gd name="T9" fmla="*/ 148 h 190"/>
                  <a:gd name="T10" fmla="*/ 170 w 190"/>
                  <a:gd name="T11" fmla="*/ 160 h 190"/>
                  <a:gd name="T12" fmla="*/ 170 w 190"/>
                  <a:gd name="T13" fmla="*/ 167 h 190"/>
                  <a:gd name="T14" fmla="*/ 149 w 190"/>
                  <a:gd name="T15" fmla="*/ 188 h 190"/>
                  <a:gd name="T16" fmla="*/ 143 w 190"/>
                  <a:gd name="T17" fmla="*/ 188 h 190"/>
                  <a:gd name="T18" fmla="*/ 130 w 190"/>
                  <a:gd name="T19" fmla="*/ 176 h 190"/>
                  <a:gd name="T20" fmla="*/ 117 w 190"/>
                  <a:gd name="T21" fmla="*/ 182 h 190"/>
                  <a:gd name="T22" fmla="*/ 114 w 190"/>
                  <a:gd name="T23" fmla="*/ 158 h 190"/>
                  <a:gd name="T24" fmla="*/ 148 w 190"/>
                  <a:gd name="T25" fmla="*/ 104 h 190"/>
                  <a:gd name="T26" fmla="*/ 86 w 190"/>
                  <a:gd name="T27" fmla="*/ 43 h 190"/>
                  <a:gd name="T28" fmla="*/ 35 w 190"/>
                  <a:gd name="T29" fmla="*/ 71 h 190"/>
                  <a:gd name="T30" fmla="*/ 11 w 190"/>
                  <a:gd name="T31" fmla="*/ 66 h 190"/>
                  <a:gd name="T32" fmla="*/ 14 w 190"/>
                  <a:gd name="T33" fmla="*/ 60 h 190"/>
                  <a:gd name="T34" fmla="*/ 2 w 190"/>
                  <a:gd name="T35" fmla="*/ 48 h 190"/>
                  <a:gd name="T36" fmla="*/ 2 w 190"/>
                  <a:gd name="T37" fmla="*/ 41 h 190"/>
                  <a:gd name="T38" fmla="*/ 23 w 190"/>
                  <a:gd name="T39" fmla="*/ 20 h 190"/>
                  <a:gd name="T40" fmla="*/ 30 w 190"/>
                  <a:gd name="T41" fmla="*/ 20 h 190"/>
                  <a:gd name="T42" fmla="*/ 42 w 190"/>
                  <a:gd name="T43" fmla="*/ 32 h 190"/>
                  <a:gd name="T44" fmla="*/ 67 w 190"/>
                  <a:gd name="T45" fmla="*/ 22 h 190"/>
                  <a:gd name="T46" fmla="*/ 67 w 190"/>
                  <a:gd name="T47" fmla="*/ 5 h 190"/>
                  <a:gd name="T48" fmla="*/ 72 w 190"/>
                  <a:gd name="T49" fmla="*/ 0 h 190"/>
                  <a:gd name="T50" fmla="*/ 101 w 190"/>
                  <a:gd name="T51" fmla="*/ 0 h 190"/>
                  <a:gd name="T52" fmla="*/ 106 w 190"/>
                  <a:gd name="T53" fmla="*/ 5 h 190"/>
                  <a:gd name="T54" fmla="*/ 106 w 190"/>
                  <a:gd name="T55" fmla="*/ 22 h 190"/>
                  <a:gd name="T56" fmla="*/ 130 w 190"/>
                  <a:gd name="T57" fmla="*/ 32 h 190"/>
                  <a:gd name="T58" fmla="*/ 143 w 190"/>
                  <a:gd name="T59" fmla="*/ 20 h 190"/>
                  <a:gd name="T60" fmla="*/ 149 w 190"/>
                  <a:gd name="T61" fmla="*/ 20 h 190"/>
                  <a:gd name="T62" fmla="*/ 170 w 190"/>
                  <a:gd name="T63" fmla="*/ 41 h 190"/>
                  <a:gd name="T64" fmla="*/ 170 w 190"/>
                  <a:gd name="T65" fmla="*/ 48 h 190"/>
                  <a:gd name="T66" fmla="*/ 158 w 190"/>
                  <a:gd name="T67" fmla="*/ 60 h 190"/>
                  <a:gd name="T68" fmla="*/ 168 w 190"/>
                  <a:gd name="T69" fmla="*/ 84 h 190"/>
                  <a:gd name="T70" fmla="*/ 185 w 190"/>
                  <a:gd name="T71" fmla="*/ 84 h 190"/>
                  <a:gd name="T72" fmla="*/ 190 w 190"/>
                  <a:gd name="T73" fmla="*/ 89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0" h="190">
                    <a:moveTo>
                      <a:pt x="190" y="89"/>
                    </a:moveTo>
                    <a:cubicBezTo>
                      <a:pt x="190" y="119"/>
                      <a:pt x="190" y="119"/>
                      <a:pt x="190" y="119"/>
                    </a:cubicBezTo>
                    <a:cubicBezTo>
                      <a:pt x="190" y="121"/>
                      <a:pt x="188" y="124"/>
                      <a:pt x="185" y="124"/>
                    </a:cubicBezTo>
                    <a:cubicBezTo>
                      <a:pt x="168" y="124"/>
                      <a:pt x="168" y="124"/>
                      <a:pt x="168" y="124"/>
                    </a:cubicBezTo>
                    <a:cubicBezTo>
                      <a:pt x="166" y="132"/>
                      <a:pt x="163" y="141"/>
                      <a:pt x="158" y="148"/>
                    </a:cubicBezTo>
                    <a:cubicBezTo>
                      <a:pt x="170" y="160"/>
                      <a:pt x="170" y="160"/>
                      <a:pt x="170" y="160"/>
                    </a:cubicBezTo>
                    <a:cubicBezTo>
                      <a:pt x="172" y="162"/>
                      <a:pt x="172" y="165"/>
                      <a:pt x="170" y="167"/>
                    </a:cubicBezTo>
                    <a:cubicBezTo>
                      <a:pt x="149" y="188"/>
                      <a:pt x="149" y="188"/>
                      <a:pt x="149" y="188"/>
                    </a:cubicBezTo>
                    <a:cubicBezTo>
                      <a:pt x="148" y="190"/>
                      <a:pt x="144" y="190"/>
                      <a:pt x="143" y="188"/>
                    </a:cubicBezTo>
                    <a:cubicBezTo>
                      <a:pt x="130" y="176"/>
                      <a:pt x="130" y="176"/>
                      <a:pt x="130" y="176"/>
                    </a:cubicBezTo>
                    <a:cubicBezTo>
                      <a:pt x="126" y="178"/>
                      <a:pt x="122" y="181"/>
                      <a:pt x="117" y="182"/>
                    </a:cubicBezTo>
                    <a:cubicBezTo>
                      <a:pt x="117" y="174"/>
                      <a:pt x="116" y="166"/>
                      <a:pt x="114" y="158"/>
                    </a:cubicBezTo>
                    <a:cubicBezTo>
                      <a:pt x="134" y="148"/>
                      <a:pt x="148" y="128"/>
                      <a:pt x="148" y="104"/>
                    </a:cubicBezTo>
                    <a:cubicBezTo>
                      <a:pt x="148" y="70"/>
                      <a:pt x="120" y="43"/>
                      <a:pt x="86" y="43"/>
                    </a:cubicBezTo>
                    <a:cubicBezTo>
                      <a:pt x="65" y="43"/>
                      <a:pt x="46" y="54"/>
                      <a:pt x="35" y="71"/>
                    </a:cubicBezTo>
                    <a:cubicBezTo>
                      <a:pt x="27" y="69"/>
                      <a:pt x="19" y="67"/>
                      <a:pt x="11" y="66"/>
                    </a:cubicBezTo>
                    <a:cubicBezTo>
                      <a:pt x="12" y="64"/>
                      <a:pt x="13" y="62"/>
                      <a:pt x="14" y="60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0" y="46"/>
                      <a:pt x="0" y="43"/>
                      <a:pt x="2" y="41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5" y="18"/>
                      <a:pt x="28" y="18"/>
                      <a:pt x="30" y="20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50" y="27"/>
                      <a:pt x="58" y="24"/>
                      <a:pt x="67" y="22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7" y="2"/>
                      <a:pt x="69" y="0"/>
                      <a:pt x="72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4" y="0"/>
                      <a:pt x="106" y="2"/>
                      <a:pt x="106" y="5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115" y="24"/>
                      <a:pt x="123" y="27"/>
                      <a:pt x="130" y="32"/>
                    </a:cubicBezTo>
                    <a:cubicBezTo>
                      <a:pt x="143" y="20"/>
                      <a:pt x="143" y="20"/>
                      <a:pt x="143" y="20"/>
                    </a:cubicBezTo>
                    <a:cubicBezTo>
                      <a:pt x="144" y="18"/>
                      <a:pt x="148" y="18"/>
                      <a:pt x="149" y="20"/>
                    </a:cubicBezTo>
                    <a:cubicBezTo>
                      <a:pt x="170" y="41"/>
                      <a:pt x="170" y="41"/>
                      <a:pt x="170" y="41"/>
                    </a:cubicBezTo>
                    <a:cubicBezTo>
                      <a:pt x="172" y="43"/>
                      <a:pt x="172" y="46"/>
                      <a:pt x="170" y="48"/>
                    </a:cubicBezTo>
                    <a:cubicBezTo>
                      <a:pt x="158" y="60"/>
                      <a:pt x="158" y="60"/>
                      <a:pt x="158" y="60"/>
                    </a:cubicBezTo>
                    <a:cubicBezTo>
                      <a:pt x="163" y="67"/>
                      <a:pt x="166" y="75"/>
                      <a:pt x="168" y="84"/>
                    </a:cubicBezTo>
                    <a:cubicBezTo>
                      <a:pt x="185" y="84"/>
                      <a:pt x="185" y="84"/>
                      <a:pt x="185" y="84"/>
                    </a:cubicBezTo>
                    <a:cubicBezTo>
                      <a:pt x="188" y="84"/>
                      <a:pt x="190" y="86"/>
                      <a:pt x="190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" name="Freeform 23"/>
              <p:cNvSpPr>
                <a:spLocks noEditPoints="1"/>
              </p:cNvSpPr>
              <p:nvPr/>
            </p:nvSpPr>
            <p:spPr bwMode="auto">
              <a:xfrm>
                <a:off x="6243638" y="1114426"/>
                <a:ext cx="522288" cy="522288"/>
              </a:xfrm>
              <a:custGeom>
                <a:avLst/>
                <a:gdLst>
                  <a:gd name="T0" fmla="*/ 208 w 208"/>
                  <a:gd name="T1" fmla="*/ 90 h 208"/>
                  <a:gd name="T2" fmla="*/ 208 w 208"/>
                  <a:gd name="T3" fmla="*/ 119 h 208"/>
                  <a:gd name="T4" fmla="*/ 203 w 208"/>
                  <a:gd name="T5" fmla="*/ 124 h 208"/>
                  <a:gd name="T6" fmla="*/ 186 w 208"/>
                  <a:gd name="T7" fmla="*/ 124 h 208"/>
                  <a:gd name="T8" fmla="*/ 176 w 208"/>
                  <a:gd name="T9" fmla="*/ 148 h 208"/>
                  <a:gd name="T10" fmla="*/ 188 w 208"/>
                  <a:gd name="T11" fmla="*/ 161 h 208"/>
                  <a:gd name="T12" fmla="*/ 188 w 208"/>
                  <a:gd name="T13" fmla="*/ 167 h 208"/>
                  <a:gd name="T14" fmla="*/ 167 w 208"/>
                  <a:gd name="T15" fmla="*/ 188 h 208"/>
                  <a:gd name="T16" fmla="*/ 160 w 208"/>
                  <a:gd name="T17" fmla="*/ 188 h 208"/>
                  <a:gd name="T18" fmla="*/ 148 w 208"/>
                  <a:gd name="T19" fmla="*/ 176 h 208"/>
                  <a:gd name="T20" fmla="*/ 124 w 208"/>
                  <a:gd name="T21" fmla="*/ 186 h 208"/>
                  <a:gd name="T22" fmla="*/ 124 w 208"/>
                  <a:gd name="T23" fmla="*/ 203 h 208"/>
                  <a:gd name="T24" fmla="*/ 119 w 208"/>
                  <a:gd name="T25" fmla="*/ 208 h 208"/>
                  <a:gd name="T26" fmla="*/ 89 w 208"/>
                  <a:gd name="T27" fmla="*/ 208 h 208"/>
                  <a:gd name="T28" fmla="*/ 84 w 208"/>
                  <a:gd name="T29" fmla="*/ 203 h 208"/>
                  <a:gd name="T30" fmla="*/ 84 w 208"/>
                  <a:gd name="T31" fmla="*/ 186 h 208"/>
                  <a:gd name="T32" fmla="*/ 60 w 208"/>
                  <a:gd name="T33" fmla="*/ 176 h 208"/>
                  <a:gd name="T34" fmla="*/ 48 w 208"/>
                  <a:gd name="T35" fmla="*/ 188 h 208"/>
                  <a:gd name="T36" fmla="*/ 41 w 208"/>
                  <a:gd name="T37" fmla="*/ 188 h 208"/>
                  <a:gd name="T38" fmla="*/ 20 w 208"/>
                  <a:gd name="T39" fmla="*/ 167 h 208"/>
                  <a:gd name="T40" fmla="*/ 20 w 208"/>
                  <a:gd name="T41" fmla="*/ 161 h 208"/>
                  <a:gd name="T42" fmla="*/ 32 w 208"/>
                  <a:gd name="T43" fmla="*/ 148 h 208"/>
                  <a:gd name="T44" fmla="*/ 22 w 208"/>
                  <a:gd name="T45" fmla="*/ 124 h 208"/>
                  <a:gd name="T46" fmla="*/ 5 w 208"/>
                  <a:gd name="T47" fmla="*/ 124 h 208"/>
                  <a:gd name="T48" fmla="*/ 0 w 208"/>
                  <a:gd name="T49" fmla="*/ 119 h 208"/>
                  <a:gd name="T50" fmla="*/ 0 w 208"/>
                  <a:gd name="T51" fmla="*/ 90 h 208"/>
                  <a:gd name="T52" fmla="*/ 0 w 208"/>
                  <a:gd name="T53" fmla="*/ 88 h 208"/>
                  <a:gd name="T54" fmla="*/ 2 w 208"/>
                  <a:gd name="T55" fmla="*/ 86 h 208"/>
                  <a:gd name="T56" fmla="*/ 5 w 208"/>
                  <a:gd name="T57" fmla="*/ 85 h 208"/>
                  <a:gd name="T58" fmla="*/ 22 w 208"/>
                  <a:gd name="T59" fmla="*/ 85 h 208"/>
                  <a:gd name="T60" fmla="*/ 32 w 208"/>
                  <a:gd name="T61" fmla="*/ 60 h 208"/>
                  <a:gd name="T62" fmla="*/ 20 w 208"/>
                  <a:gd name="T63" fmla="*/ 48 h 208"/>
                  <a:gd name="T64" fmla="*/ 20 w 208"/>
                  <a:gd name="T65" fmla="*/ 41 h 208"/>
                  <a:gd name="T66" fmla="*/ 41 w 208"/>
                  <a:gd name="T67" fmla="*/ 20 h 208"/>
                  <a:gd name="T68" fmla="*/ 48 w 208"/>
                  <a:gd name="T69" fmla="*/ 20 h 208"/>
                  <a:gd name="T70" fmla="*/ 60 w 208"/>
                  <a:gd name="T71" fmla="*/ 32 h 208"/>
                  <a:gd name="T72" fmla="*/ 84 w 208"/>
                  <a:gd name="T73" fmla="*/ 22 h 208"/>
                  <a:gd name="T74" fmla="*/ 84 w 208"/>
                  <a:gd name="T75" fmla="*/ 5 h 208"/>
                  <a:gd name="T76" fmla="*/ 89 w 208"/>
                  <a:gd name="T77" fmla="*/ 0 h 208"/>
                  <a:gd name="T78" fmla="*/ 119 w 208"/>
                  <a:gd name="T79" fmla="*/ 0 h 208"/>
                  <a:gd name="T80" fmla="*/ 124 w 208"/>
                  <a:gd name="T81" fmla="*/ 5 h 208"/>
                  <a:gd name="T82" fmla="*/ 124 w 208"/>
                  <a:gd name="T83" fmla="*/ 22 h 208"/>
                  <a:gd name="T84" fmla="*/ 148 w 208"/>
                  <a:gd name="T85" fmla="*/ 32 h 208"/>
                  <a:gd name="T86" fmla="*/ 160 w 208"/>
                  <a:gd name="T87" fmla="*/ 20 h 208"/>
                  <a:gd name="T88" fmla="*/ 167 w 208"/>
                  <a:gd name="T89" fmla="*/ 20 h 208"/>
                  <a:gd name="T90" fmla="*/ 188 w 208"/>
                  <a:gd name="T91" fmla="*/ 41 h 208"/>
                  <a:gd name="T92" fmla="*/ 188 w 208"/>
                  <a:gd name="T93" fmla="*/ 48 h 208"/>
                  <a:gd name="T94" fmla="*/ 176 w 208"/>
                  <a:gd name="T95" fmla="*/ 60 h 208"/>
                  <a:gd name="T96" fmla="*/ 186 w 208"/>
                  <a:gd name="T97" fmla="*/ 85 h 208"/>
                  <a:gd name="T98" fmla="*/ 203 w 208"/>
                  <a:gd name="T99" fmla="*/ 85 h 208"/>
                  <a:gd name="T100" fmla="*/ 208 w 208"/>
                  <a:gd name="T101" fmla="*/ 90 h 208"/>
                  <a:gd name="T102" fmla="*/ 151 w 208"/>
                  <a:gd name="T103" fmla="*/ 104 h 208"/>
                  <a:gd name="T104" fmla="*/ 104 w 208"/>
                  <a:gd name="T105" fmla="*/ 57 h 208"/>
                  <a:gd name="T106" fmla="*/ 57 w 208"/>
                  <a:gd name="T107" fmla="*/ 104 h 208"/>
                  <a:gd name="T108" fmla="*/ 104 w 208"/>
                  <a:gd name="T109" fmla="*/ 152 h 208"/>
                  <a:gd name="T110" fmla="*/ 151 w 208"/>
                  <a:gd name="T111" fmla="*/ 104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8" h="208">
                    <a:moveTo>
                      <a:pt x="208" y="90"/>
                    </a:moveTo>
                    <a:cubicBezTo>
                      <a:pt x="208" y="119"/>
                      <a:pt x="208" y="119"/>
                      <a:pt x="208" y="119"/>
                    </a:cubicBezTo>
                    <a:cubicBezTo>
                      <a:pt x="208" y="122"/>
                      <a:pt x="206" y="124"/>
                      <a:pt x="203" y="124"/>
                    </a:cubicBezTo>
                    <a:cubicBezTo>
                      <a:pt x="186" y="124"/>
                      <a:pt x="186" y="124"/>
                      <a:pt x="186" y="124"/>
                    </a:cubicBezTo>
                    <a:cubicBezTo>
                      <a:pt x="184" y="133"/>
                      <a:pt x="180" y="141"/>
                      <a:pt x="176" y="148"/>
                    </a:cubicBezTo>
                    <a:cubicBezTo>
                      <a:pt x="188" y="161"/>
                      <a:pt x="188" y="161"/>
                      <a:pt x="188" y="161"/>
                    </a:cubicBezTo>
                    <a:cubicBezTo>
                      <a:pt x="190" y="162"/>
                      <a:pt x="190" y="166"/>
                      <a:pt x="188" y="167"/>
                    </a:cubicBezTo>
                    <a:cubicBezTo>
                      <a:pt x="167" y="188"/>
                      <a:pt x="167" y="188"/>
                      <a:pt x="167" y="188"/>
                    </a:cubicBezTo>
                    <a:cubicBezTo>
                      <a:pt x="165" y="190"/>
                      <a:pt x="162" y="190"/>
                      <a:pt x="160" y="188"/>
                    </a:cubicBezTo>
                    <a:cubicBezTo>
                      <a:pt x="148" y="176"/>
                      <a:pt x="148" y="176"/>
                      <a:pt x="148" y="176"/>
                    </a:cubicBezTo>
                    <a:cubicBezTo>
                      <a:pt x="141" y="181"/>
                      <a:pt x="132" y="184"/>
                      <a:pt x="124" y="186"/>
                    </a:cubicBezTo>
                    <a:cubicBezTo>
                      <a:pt x="124" y="203"/>
                      <a:pt x="124" y="203"/>
                      <a:pt x="124" y="203"/>
                    </a:cubicBezTo>
                    <a:cubicBezTo>
                      <a:pt x="124" y="206"/>
                      <a:pt x="121" y="208"/>
                      <a:pt x="119" y="208"/>
                    </a:cubicBezTo>
                    <a:cubicBezTo>
                      <a:pt x="89" y="208"/>
                      <a:pt x="89" y="208"/>
                      <a:pt x="89" y="208"/>
                    </a:cubicBezTo>
                    <a:cubicBezTo>
                      <a:pt x="86" y="208"/>
                      <a:pt x="84" y="206"/>
                      <a:pt x="84" y="203"/>
                    </a:cubicBezTo>
                    <a:cubicBezTo>
                      <a:pt x="84" y="186"/>
                      <a:pt x="84" y="186"/>
                      <a:pt x="84" y="186"/>
                    </a:cubicBezTo>
                    <a:cubicBezTo>
                      <a:pt x="76" y="184"/>
                      <a:pt x="67" y="181"/>
                      <a:pt x="60" y="176"/>
                    </a:cubicBezTo>
                    <a:cubicBezTo>
                      <a:pt x="48" y="188"/>
                      <a:pt x="48" y="188"/>
                      <a:pt x="48" y="188"/>
                    </a:cubicBezTo>
                    <a:cubicBezTo>
                      <a:pt x="46" y="190"/>
                      <a:pt x="43" y="190"/>
                      <a:pt x="41" y="188"/>
                    </a:cubicBezTo>
                    <a:cubicBezTo>
                      <a:pt x="20" y="167"/>
                      <a:pt x="20" y="167"/>
                      <a:pt x="20" y="167"/>
                    </a:cubicBezTo>
                    <a:cubicBezTo>
                      <a:pt x="18" y="166"/>
                      <a:pt x="18" y="162"/>
                      <a:pt x="20" y="161"/>
                    </a:cubicBezTo>
                    <a:cubicBezTo>
                      <a:pt x="32" y="148"/>
                      <a:pt x="32" y="148"/>
                      <a:pt x="32" y="148"/>
                    </a:cubicBezTo>
                    <a:cubicBezTo>
                      <a:pt x="27" y="141"/>
                      <a:pt x="24" y="133"/>
                      <a:pt x="22" y="124"/>
                    </a:cubicBezTo>
                    <a:cubicBezTo>
                      <a:pt x="5" y="124"/>
                      <a:pt x="5" y="124"/>
                      <a:pt x="5" y="124"/>
                    </a:cubicBezTo>
                    <a:cubicBezTo>
                      <a:pt x="2" y="124"/>
                      <a:pt x="0" y="122"/>
                      <a:pt x="0" y="11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89"/>
                      <a:pt x="0" y="88"/>
                      <a:pt x="0" y="88"/>
                    </a:cubicBezTo>
                    <a:cubicBezTo>
                      <a:pt x="1" y="87"/>
                      <a:pt x="2" y="86"/>
                      <a:pt x="2" y="86"/>
                    </a:cubicBezTo>
                    <a:cubicBezTo>
                      <a:pt x="3" y="85"/>
                      <a:pt x="4" y="85"/>
                      <a:pt x="5" y="85"/>
                    </a:cubicBezTo>
                    <a:cubicBezTo>
                      <a:pt x="22" y="85"/>
                      <a:pt x="22" y="85"/>
                      <a:pt x="22" y="85"/>
                    </a:cubicBezTo>
                    <a:cubicBezTo>
                      <a:pt x="24" y="76"/>
                      <a:pt x="27" y="68"/>
                      <a:pt x="32" y="60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18" y="46"/>
                      <a:pt x="18" y="43"/>
                      <a:pt x="20" y="41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3" y="18"/>
                      <a:pt x="46" y="18"/>
                      <a:pt x="48" y="20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7" y="28"/>
                      <a:pt x="76" y="24"/>
                      <a:pt x="84" y="22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84" y="3"/>
                      <a:pt x="86" y="0"/>
                      <a:pt x="8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21" y="0"/>
                      <a:pt x="124" y="3"/>
                      <a:pt x="124" y="5"/>
                    </a:cubicBezTo>
                    <a:cubicBezTo>
                      <a:pt x="124" y="22"/>
                      <a:pt x="124" y="22"/>
                      <a:pt x="124" y="22"/>
                    </a:cubicBezTo>
                    <a:cubicBezTo>
                      <a:pt x="132" y="24"/>
                      <a:pt x="141" y="28"/>
                      <a:pt x="148" y="32"/>
                    </a:cubicBezTo>
                    <a:cubicBezTo>
                      <a:pt x="160" y="20"/>
                      <a:pt x="160" y="20"/>
                      <a:pt x="160" y="20"/>
                    </a:cubicBezTo>
                    <a:cubicBezTo>
                      <a:pt x="162" y="18"/>
                      <a:pt x="165" y="18"/>
                      <a:pt x="167" y="20"/>
                    </a:cubicBezTo>
                    <a:cubicBezTo>
                      <a:pt x="188" y="41"/>
                      <a:pt x="188" y="41"/>
                      <a:pt x="188" y="41"/>
                    </a:cubicBezTo>
                    <a:cubicBezTo>
                      <a:pt x="190" y="43"/>
                      <a:pt x="190" y="46"/>
                      <a:pt x="188" y="48"/>
                    </a:cubicBezTo>
                    <a:cubicBezTo>
                      <a:pt x="176" y="60"/>
                      <a:pt x="176" y="60"/>
                      <a:pt x="176" y="60"/>
                    </a:cubicBezTo>
                    <a:cubicBezTo>
                      <a:pt x="180" y="68"/>
                      <a:pt x="184" y="76"/>
                      <a:pt x="186" y="85"/>
                    </a:cubicBezTo>
                    <a:cubicBezTo>
                      <a:pt x="203" y="85"/>
                      <a:pt x="203" y="85"/>
                      <a:pt x="203" y="85"/>
                    </a:cubicBezTo>
                    <a:cubicBezTo>
                      <a:pt x="206" y="85"/>
                      <a:pt x="208" y="87"/>
                      <a:pt x="208" y="90"/>
                    </a:cubicBezTo>
                    <a:close/>
                    <a:moveTo>
                      <a:pt x="151" y="104"/>
                    </a:moveTo>
                    <a:cubicBezTo>
                      <a:pt x="151" y="78"/>
                      <a:pt x="130" y="57"/>
                      <a:pt x="104" y="57"/>
                    </a:cubicBezTo>
                    <a:cubicBezTo>
                      <a:pt x="78" y="57"/>
                      <a:pt x="57" y="78"/>
                      <a:pt x="57" y="104"/>
                    </a:cubicBezTo>
                    <a:cubicBezTo>
                      <a:pt x="57" y="130"/>
                      <a:pt x="78" y="152"/>
                      <a:pt x="104" y="152"/>
                    </a:cubicBezTo>
                    <a:cubicBezTo>
                      <a:pt x="130" y="152"/>
                      <a:pt x="151" y="130"/>
                      <a:pt x="151" y="1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" name="Freeform 24"/>
              <p:cNvSpPr>
                <a:spLocks/>
              </p:cNvSpPr>
              <p:nvPr/>
            </p:nvSpPr>
            <p:spPr bwMode="auto">
              <a:xfrm>
                <a:off x="6010275" y="757238"/>
                <a:ext cx="514350" cy="239713"/>
              </a:xfrm>
              <a:custGeom>
                <a:avLst/>
                <a:gdLst>
                  <a:gd name="T0" fmla="*/ 324 w 324"/>
                  <a:gd name="T1" fmla="*/ 0 h 151"/>
                  <a:gd name="T2" fmla="*/ 324 w 324"/>
                  <a:gd name="T3" fmla="*/ 151 h 151"/>
                  <a:gd name="T4" fmla="*/ 308 w 324"/>
                  <a:gd name="T5" fmla="*/ 146 h 151"/>
                  <a:gd name="T6" fmla="*/ 308 w 324"/>
                  <a:gd name="T7" fmla="*/ 16 h 151"/>
                  <a:gd name="T8" fmla="*/ 17 w 324"/>
                  <a:gd name="T9" fmla="*/ 16 h 151"/>
                  <a:gd name="T10" fmla="*/ 17 w 324"/>
                  <a:gd name="T11" fmla="*/ 56 h 151"/>
                  <a:gd name="T12" fmla="*/ 0 w 324"/>
                  <a:gd name="T13" fmla="*/ 49 h 151"/>
                  <a:gd name="T14" fmla="*/ 0 w 324"/>
                  <a:gd name="T15" fmla="*/ 0 h 151"/>
                  <a:gd name="T16" fmla="*/ 324 w 324"/>
                  <a:gd name="T17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4" h="151">
                    <a:moveTo>
                      <a:pt x="324" y="0"/>
                    </a:moveTo>
                    <a:lnTo>
                      <a:pt x="324" y="151"/>
                    </a:lnTo>
                    <a:lnTo>
                      <a:pt x="308" y="146"/>
                    </a:lnTo>
                    <a:lnTo>
                      <a:pt x="308" y="16"/>
                    </a:lnTo>
                    <a:lnTo>
                      <a:pt x="17" y="16"/>
                    </a:lnTo>
                    <a:lnTo>
                      <a:pt x="17" y="56"/>
                    </a:lnTo>
                    <a:lnTo>
                      <a:pt x="0" y="49"/>
                    </a:lnTo>
                    <a:lnTo>
                      <a:pt x="0" y="0"/>
                    </a:lnTo>
                    <a:lnTo>
                      <a:pt x="3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" name="Freeform 25"/>
              <p:cNvSpPr>
                <a:spLocks noEditPoints="1"/>
              </p:cNvSpPr>
              <p:nvPr/>
            </p:nvSpPr>
            <p:spPr bwMode="auto">
              <a:xfrm>
                <a:off x="6243638" y="915988"/>
                <a:ext cx="231775" cy="230188"/>
              </a:xfrm>
              <a:custGeom>
                <a:avLst/>
                <a:gdLst>
                  <a:gd name="T0" fmla="*/ 92 w 92"/>
                  <a:gd name="T1" fmla="*/ 40 h 92"/>
                  <a:gd name="T2" fmla="*/ 92 w 92"/>
                  <a:gd name="T3" fmla="*/ 53 h 92"/>
                  <a:gd name="T4" fmla="*/ 90 w 92"/>
                  <a:gd name="T5" fmla="*/ 55 h 92"/>
                  <a:gd name="T6" fmla="*/ 82 w 92"/>
                  <a:gd name="T7" fmla="*/ 55 h 92"/>
                  <a:gd name="T8" fmla="*/ 78 w 92"/>
                  <a:gd name="T9" fmla="*/ 65 h 92"/>
                  <a:gd name="T10" fmla="*/ 83 w 92"/>
                  <a:gd name="T11" fmla="*/ 71 h 92"/>
                  <a:gd name="T12" fmla="*/ 83 w 92"/>
                  <a:gd name="T13" fmla="*/ 74 h 92"/>
                  <a:gd name="T14" fmla="*/ 74 w 92"/>
                  <a:gd name="T15" fmla="*/ 83 h 92"/>
                  <a:gd name="T16" fmla="*/ 71 w 92"/>
                  <a:gd name="T17" fmla="*/ 83 h 92"/>
                  <a:gd name="T18" fmla="*/ 65 w 92"/>
                  <a:gd name="T19" fmla="*/ 78 h 92"/>
                  <a:gd name="T20" fmla="*/ 55 w 92"/>
                  <a:gd name="T21" fmla="*/ 82 h 92"/>
                  <a:gd name="T22" fmla="*/ 55 w 92"/>
                  <a:gd name="T23" fmla="*/ 90 h 92"/>
                  <a:gd name="T24" fmla="*/ 52 w 92"/>
                  <a:gd name="T25" fmla="*/ 92 h 92"/>
                  <a:gd name="T26" fmla="*/ 39 w 92"/>
                  <a:gd name="T27" fmla="*/ 92 h 92"/>
                  <a:gd name="T28" fmla="*/ 37 w 92"/>
                  <a:gd name="T29" fmla="*/ 90 h 92"/>
                  <a:gd name="T30" fmla="*/ 37 w 92"/>
                  <a:gd name="T31" fmla="*/ 82 h 92"/>
                  <a:gd name="T32" fmla="*/ 26 w 92"/>
                  <a:gd name="T33" fmla="*/ 78 h 92"/>
                  <a:gd name="T34" fmla="*/ 21 w 92"/>
                  <a:gd name="T35" fmla="*/ 83 h 92"/>
                  <a:gd name="T36" fmla="*/ 18 w 92"/>
                  <a:gd name="T37" fmla="*/ 83 h 92"/>
                  <a:gd name="T38" fmla="*/ 9 w 92"/>
                  <a:gd name="T39" fmla="*/ 74 h 92"/>
                  <a:gd name="T40" fmla="*/ 9 w 92"/>
                  <a:gd name="T41" fmla="*/ 71 h 92"/>
                  <a:gd name="T42" fmla="*/ 14 w 92"/>
                  <a:gd name="T43" fmla="*/ 65 h 92"/>
                  <a:gd name="T44" fmla="*/ 10 w 92"/>
                  <a:gd name="T45" fmla="*/ 55 h 92"/>
                  <a:gd name="T46" fmla="*/ 2 w 92"/>
                  <a:gd name="T47" fmla="*/ 55 h 92"/>
                  <a:gd name="T48" fmla="*/ 0 w 92"/>
                  <a:gd name="T49" fmla="*/ 53 h 92"/>
                  <a:gd name="T50" fmla="*/ 0 w 92"/>
                  <a:gd name="T51" fmla="*/ 40 h 92"/>
                  <a:gd name="T52" fmla="*/ 2 w 92"/>
                  <a:gd name="T53" fmla="*/ 37 h 92"/>
                  <a:gd name="T54" fmla="*/ 10 w 92"/>
                  <a:gd name="T55" fmla="*/ 37 h 92"/>
                  <a:gd name="T56" fmla="*/ 14 w 92"/>
                  <a:gd name="T57" fmla="*/ 27 h 92"/>
                  <a:gd name="T58" fmla="*/ 9 w 92"/>
                  <a:gd name="T59" fmla="*/ 21 h 92"/>
                  <a:gd name="T60" fmla="*/ 9 w 92"/>
                  <a:gd name="T61" fmla="*/ 18 h 92"/>
                  <a:gd name="T62" fmla="*/ 18 w 92"/>
                  <a:gd name="T63" fmla="*/ 9 h 92"/>
                  <a:gd name="T64" fmla="*/ 21 w 92"/>
                  <a:gd name="T65" fmla="*/ 9 h 92"/>
                  <a:gd name="T66" fmla="*/ 26 w 92"/>
                  <a:gd name="T67" fmla="*/ 14 h 92"/>
                  <a:gd name="T68" fmla="*/ 37 w 92"/>
                  <a:gd name="T69" fmla="*/ 10 h 92"/>
                  <a:gd name="T70" fmla="*/ 37 w 92"/>
                  <a:gd name="T71" fmla="*/ 2 h 92"/>
                  <a:gd name="T72" fmla="*/ 39 w 92"/>
                  <a:gd name="T73" fmla="*/ 0 h 92"/>
                  <a:gd name="T74" fmla="*/ 52 w 92"/>
                  <a:gd name="T75" fmla="*/ 0 h 92"/>
                  <a:gd name="T76" fmla="*/ 55 w 92"/>
                  <a:gd name="T77" fmla="*/ 2 h 92"/>
                  <a:gd name="T78" fmla="*/ 55 w 92"/>
                  <a:gd name="T79" fmla="*/ 10 h 92"/>
                  <a:gd name="T80" fmla="*/ 65 w 92"/>
                  <a:gd name="T81" fmla="*/ 14 h 92"/>
                  <a:gd name="T82" fmla="*/ 71 w 92"/>
                  <a:gd name="T83" fmla="*/ 9 h 92"/>
                  <a:gd name="T84" fmla="*/ 74 w 92"/>
                  <a:gd name="T85" fmla="*/ 9 h 92"/>
                  <a:gd name="T86" fmla="*/ 83 w 92"/>
                  <a:gd name="T87" fmla="*/ 18 h 92"/>
                  <a:gd name="T88" fmla="*/ 83 w 92"/>
                  <a:gd name="T89" fmla="*/ 21 h 92"/>
                  <a:gd name="T90" fmla="*/ 78 w 92"/>
                  <a:gd name="T91" fmla="*/ 27 h 92"/>
                  <a:gd name="T92" fmla="*/ 82 w 92"/>
                  <a:gd name="T93" fmla="*/ 37 h 92"/>
                  <a:gd name="T94" fmla="*/ 90 w 92"/>
                  <a:gd name="T95" fmla="*/ 37 h 92"/>
                  <a:gd name="T96" fmla="*/ 92 w 92"/>
                  <a:gd name="T97" fmla="*/ 40 h 92"/>
                  <a:gd name="T98" fmla="*/ 67 w 92"/>
                  <a:gd name="T99" fmla="*/ 46 h 92"/>
                  <a:gd name="T100" fmla="*/ 46 w 92"/>
                  <a:gd name="T101" fmla="*/ 25 h 92"/>
                  <a:gd name="T102" fmla="*/ 25 w 92"/>
                  <a:gd name="T103" fmla="*/ 46 h 92"/>
                  <a:gd name="T104" fmla="*/ 46 w 92"/>
                  <a:gd name="T105" fmla="*/ 67 h 92"/>
                  <a:gd name="T106" fmla="*/ 67 w 92"/>
                  <a:gd name="T107" fmla="*/ 46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2" h="92">
                    <a:moveTo>
                      <a:pt x="92" y="40"/>
                    </a:moveTo>
                    <a:cubicBezTo>
                      <a:pt x="92" y="53"/>
                      <a:pt x="92" y="53"/>
                      <a:pt x="92" y="53"/>
                    </a:cubicBezTo>
                    <a:cubicBezTo>
                      <a:pt x="92" y="54"/>
                      <a:pt x="91" y="55"/>
                      <a:pt x="90" y="55"/>
                    </a:cubicBezTo>
                    <a:cubicBezTo>
                      <a:pt x="82" y="55"/>
                      <a:pt x="82" y="55"/>
                      <a:pt x="82" y="55"/>
                    </a:cubicBezTo>
                    <a:cubicBezTo>
                      <a:pt x="81" y="59"/>
                      <a:pt x="80" y="62"/>
                      <a:pt x="78" y="65"/>
                    </a:cubicBezTo>
                    <a:cubicBezTo>
                      <a:pt x="83" y="71"/>
                      <a:pt x="83" y="71"/>
                      <a:pt x="83" y="71"/>
                    </a:cubicBezTo>
                    <a:cubicBezTo>
                      <a:pt x="84" y="72"/>
                      <a:pt x="84" y="73"/>
                      <a:pt x="83" y="74"/>
                    </a:cubicBezTo>
                    <a:cubicBezTo>
                      <a:pt x="74" y="83"/>
                      <a:pt x="74" y="83"/>
                      <a:pt x="74" y="83"/>
                    </a:cubicBezTo>
                    <a:cubicBezTo>
                      <a:pt x="73" y="84"/>
                      <a:pt x="71" y="84"/>
                      <a:pt x="71" y="83"/>
                    </a:cubicBezTo>
                    <a:cubicBezTo>
                      <a:pt x="65" y="78"/>
                      <a:pt x="65" y="78"/>
                      <a:pt x="65" y="78"/>
                    </a:cubicBezTo>
                    <a:cubicBezTo>
                      <a:pt x="62" y="80"/>
                      <a:pt x="58" y="81"/>
                      <a:pt x="55" y="82"/>
                    </a:cubicBezTo>
                    <a:cubicBezTo>
                      <a:pt x="55" y="90"/>
                      <a:pt x="55" y="90"/>
                      <a:pt x="55" y="90"/>
                    </a:cubicBezTo>
                    <a:cubicBezTo>
                      <a:pt x="55" y="91"/>
                      <a:pt x="54" y="92"/>
                      <a:pt x="52" y="92"/>
                    </a:cubicBezTo>
                    <a:cubicBezTo>
                      <a:pt x="39" y="92"/>
                      <a:pt x="39" y="92"/>
                      <a:pt x="39" y="92"/>
                    </a:cubicBezTo>
                    <a:cubicBezTo>
                      <a:pt x="38" y="92"/>
                      <a:pt x="37" y="91"/>
                      <a:pt x="37" y="90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3" y="81"/>
                      <a:pt x="30" y="80"/>
                      <a:pt x="26" y="78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0" y="84"/>
                      <a:pt x="19" y="84"/>
                      <a:pt x="18" y="83"/>
                    </a:cubicBezTo>
                    <a:cubicBezTo>
                      <a:pt x="9" y="74"/>
                      <a:pt x="9" y="74"/>
                      <a:pt x="9" y="74"/>
                    </a:cubicBezTo>
                    <a:cubicBezTo>
                      <a:pt x="8" y="73"/>
                      <a:pt x="8" y="72"/>
                      <a:pt x="9" y="71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2" y="62"/>
                      <a:pt x="11" y="59"/>
                      <a:pt x="10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0" y="54"/>
                      <a:pt x="0" y="53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8"/>
                      <a:pt x="1" y="37"/>
                      <a:pt x="2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3"/>
                      <a:pt x="12" y="30"/>
                      <a:pt x="14" y="27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0"/>
                      <a:pt x="8" y="19"/>
                      <a:pt x="9" y="1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8"/>
                      <a:pt x="20" y="8"/>
                      <a:pt x="21" y="9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30" y="12"/>
                      <a:pt x="33" y="11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8" y="0"/>
                      <a:pt x="39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0"/>
                      <a:pt x="55" y="1"/>
                      <a:pt x="55" y="2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8" y="11"/>
                      <a:pt x="62" y="12"/>
                      <a:pt x="65" y="14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8"/>
                      <a:pt x="73" y="8"/>
                      <a:pt x="74" y="9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4" y="19"/>
                      <a:pt x="84" y="20"/>
                      <a:pt x="83" y="21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80" y="30"/>
                      <a:pt x="81" y="33"/>
                      <a:pt x="82" y="37"/>
                    </a:cubicBezTo>
                    <a:cubicBezTo>
                      <a:pt x="90" y="37"/>
                      <a:pt x="90" y="37"/>
                      <a:pt x="90" y="37"/>
                    </a:cubicBezTo>
                    <a:cubicBezTo>
                      <a:pt x="91" y="37"/>
                      <a:pt x="92" y="38"/>
                      <a:pt x="92" y="40"/>
                    </a:cubicBezTo>
                    <a:close/>
                    <a:moveTo>
                      <a:pt x="67" y="46"/>
                    </a:moveTo>
                    <a:cubicBezTo>
                      <a:pt x="67" y="35"/>
                      <a:pt x="57" y="25"/>
                      <a:pt x="46" y="25"/>
                    </a:cubicBezTo>
                    <a:cubicBezTo>
                      <a:pt x="34" y="25"/>
                      <a:pt x="25" y="35"/>
                      <a:pt x="25" y="46"/>
                    </a:cubicBezTo>
                    <a:cubicBezTo>
                      <a:pt x="25" y="58"/>
                      <a:pt x="34" y="67"/>
                      <a:pt x="46" y="67"/>
                    </a:cubicBezTo>
                    <a:cubicBezTo>
                      <a:pt x="57" y="67"/>
                      <a:pt x="67" y="58"/>
                      <a:pt x="6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2" name="Rectangle 26"/>
              <p:cNvSpPr>
                <a:spLocks noChangeArrowheads="1"/>
              </p:cNvSpPr>
              <p:nvPr/>
            </p:nvSpPr>
            <p:spPr bwMode="auto">
              <a:xfrm>
                <a:off x="6330950" y="860426"/>
                <a:ext cx="131763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3" name="Rectangle 27"/>
              <p:cNvSpPr>
                <a:spLocks noChangeArrowheads="1"/>
              </p:cNvSpPr>
              <p:nvPr/>
            </p:nvSpPr>
            <p:spPr bwMode="auto">
              <a:xfrm>
                <a:off x="6270625" y="817563"/>
                <a:ext cx="192088" cy="238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4" name="Freeform 28"/>
              <p:cNvSpPr>
                <a:spLocks/>
              </p:cNvSpPr>
              <p:nvPr/>
            </p:nvSpPr>
            <p:spPr bwMode="auto">
              <a:xfrm>
                <a:off x="6223000" y="1244601"/>
                <a:ext cx="28575" cy="90488"/>
              </a:xfrm>
              <a:custGeom>
                <a:avLst/>
                <a:gdLst>
                  <a:gd name="T0" fmla="*/ 11 w 11"/>
                  <a:gd name="T1" fmla="*/ 6 h 36"/>
                  <a:gd name="T2" fmla="*/ 11 w 11"/>
                  <a:gd name="T3" fmla="*/ 31 h 36"/>
                  <a:gd name="T4" fmla="*/ 10 w 11"/>
                  <a:gd name="T5" fmla="*/ 34 h 36"/>
                  <a:gd name="T6" fmla="*/ 8 w 11"/>
                  <a:gd name="T7" fmla="*/ 36 h 36"/>
                  <a:gd name="T8" fmla="*/ 6 w 11"/>
                  <a:gd name="T9" fmla="*/ 36 h 36"/>
                  <a:gd name="T10" fmla="*/ 4 w 11"/>
                  <a:gd name="T11" fmla="*/ 36 h 36"/>
                  <a:gd name="T12" fmla="*/ 0 w 11"/>
                  <a:gd name="T13" fmla="*/ 31 h 36"/>
                  <a:gd name="T14" fmla="*/ 0 w 11"/>
                  <a:gd name="T15" fmla="*/ 6 h 36"/>
                  <a:gd name="T16" fmla="*/ 4 w 11"/>
                  <a:gd name="T17" fmla="*/ 0 h 36"/>
                  <a:gd name="T18" fmla="*/ 6 w 11"/>
                  <a:gd name="T19" fmla="*/ 0 h 36"/>
                  <a:gd name="T20" fmla="*/ 11 w 11"/>
                  <a:gd name="T2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36">
                    <a:moveTo>
                      <a:pt x="11" y="6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0" y="33"/>
                      <a:pt x="10" y="34"/>
                    </a:cubicBezTo>
                    <a:cubicBezTo>
                      <a:pt x="9" y="34"/>
                      <a:pt x="9" y="35"/>
                      <a:pt x="8" y="36"/>
                    </a:cubicBezTo>
                    <a:cubicBezTo>
                      <a:pt x="8" y="36"/>
                      <a:pt x="7" y="36"/>
                      <a:pt x="6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1" y="36"/>
                      <a:pt x="0" y="34"/>
                      <a:pt x="0" y="3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5" name="Freeform 29"/>
              <p:cNvSpPr>
                <a:spLocks noEditPoints="1"/>
              </p:cNvSpPr>
              <p:nvPr/>
            </p:nvSpPr>
            <p:spPr bwMode="auto">
              <a:xfrm>
                <a:off x="5934075" y="822326"/>
                <a:ext cx="312738" cy="311150"/>
              </a:xfrm>
              <a:custGeom>
                <a:avLst/>
                <a:gdLst>
                  <a:gd name="T0" fmla="*/ 124 w 124"/>
                  <a:gd name="T1" fmla="*/ 53 h 124"/>
                  <a:gd name="T2" fmla="*/ 124 w 124"/>
                  <a:gd name="T3" fmla="*/ 71 h 124"/>
                  <a:gd name="T4" fmla="*/ 121 w 124"/>
                  <a:gd name="T5" fmla="*/ 74 h 124"/>
                  <a:gd name="T6" fmla="*/ 111 w 124"/>
                  <a:gd name="T7" fmla="*/ 74 h 124"/>
                  <a:gd name="T8" fmla="*/ 105 w 124"/>
                  <a:gd name="T9" fmla="*/ 88 h 124"/>
                  <a:gd name="T10" fmla="*/ 112 w 124"/>
                  <a:gd name="T11" fmla="*/ 96 h 124"/>
                  <a:gd name="T12" fmla="*/ 112 w 124"/>
                  <a:gd name="T13" fmla="*/ 100 h 124"/>
                  <a:gd name="T14" fmla="*/ 100 w 124"/>
                  <a:gd name="T15" fmla="*/ 112 h 124"/>
                  <a:gd name="T16" fmla="*/ 96 w 124"/>
                  <a:gd name="T17" fmla="*/ 112 h 124"/>
                  <a:gd name="T18" fmla="*/ 88 w 124"/>
                  <a:gd name="T19" fmla="*/ 105 h 124"/>
                  <a:gd name="T20" fmla="*/ 74 w 124"/>
                  <a:gd name="T21" fmla="*/ 111 h 124"/>
                  <a:gd name="T22" fmla="*/ 74 w 124"/>
                  <a:gd name="T23" fmla="*/ 121 h 124"/>
                  <a:gd name="T24" fmla="*/ 71 w 124"/>
                  <a:gd name="T25" fmla="*/ 124 h 124"/>
                  <a:gd name="T26" fmla="*/ 53 w 124"/>
                  <a:gd name="T27" fmla="*/ 124 h 124"/>
                  <a:gd name="T28" fmla="*/ 51 w 124"/>
                  <a:gd name="T29" fmla="*/ 121 h 124"/>
                  <a:gd name="T30" fmla="*/ 51 w 124"/>
                  <a:gd name="T31" fmla="*/ 111 h 124"/>
                  <a:gd name="T32" fmla="*/ 36 w 124"/>
                  <a:gd name="T33" fmla="*/ 105 h 124"/>
                  <a:gd name="T34" fmla="*/ 29 w 124"/>
                  <a:gd name="T35" fmla="*/ 112 h 124"/>
                  <a:gd name="T36" fmla="*/ 25 w 124"/>
                  <a:gd name="T37" fmla="*/ 112 h 124"/>
                  <a:gd name="T38" fmla="*/ 12 w 124"/>
                  <a:gd name="T39" fmla="*/ 100 h 124"/>
                  <a:gd name="T40" fmla="*/ 12 w 124"/>
                  <a:gd name="T41" fmla="*/ 96 h 124"/>
                  <a:gd name="T42" fmla="*/ 19 w 124"/>
                  <a:gd name="T43" fmla="*/ 88 h 124"/>
                  <a:gd name="T44" fmla="*/ 13 w 124"/>
                  <a:gd name="T45" fmla="*/ 74 h 124"/>
                  <a:gd name="T46" fmla="*/ 3 w 124"/>
                  <a:gd name="T47" fmla="*/ 74 h 124"/>
                  <a:gd name="T48" fmla="*/ 0 w 124"/>
                  <a:gd name="T49" fmla="*/ 71 h 124"/>
                  <a:gd name="T50" fmla="*/ 0 w 124"/>
                  <a:gd name="T51" fmla="*/ 53 h 124"/>
                  <a:gd name="T52" fmla="*/ 3 w 124"/>
                  <a:gd name="T53" fmla="*/ 50 h 124"/>
                  <a:gd name="T54" fmla="*/ 13 w 124"/>
                  <a:gd name="T55" fmla="*/ 50 h 124"/>
                  <a:gd name="T56" fmla="*/ 19 w 124"/>
                  <a:gd name="T57" fmla="*/ 36 h 124"/>
                  <a:gd name="T58" fmla="*/ 12 w 124"/>
                  <a:gd name="T59" fmla="*/ 29 h 124"/>
                  <a:gd name="T60" fmla="*/ 12 w 124"/>
                  <a:gd name="T61" fmla="*/ 25 h 124"/>
                  <a:gd name="T62" fmla="*/ 25 w 124"/>
                  <a:gd name="T63" fmla="*/ 12 h 124"/>
                  <a:gd name="T64" fmla="*/ 29 w 124"/>
                  <a:gd name="T65" fmla="*/ 12 h 124"/>
                  <a:gd name="T66" fmla="*/ 36 w 124"/>
                  <a:gd name="T67" fmla="*/ 19 h 124"/>
                  <a:gd name="T68" fmla="*/ 51 w 124"/>
                  <a:gd name="T69" fmla="*/ 13 h 124"/>
                  <a:gd name="T70" fmla="*/ 51 w 124"/>
                  <a:gd name="T71" fmla="*/ 3 h 124"/>
                  <a:gd name="T72" fmla="*/ 53 w 124"/>
                  <a:gd name="T73" fmla="*/ 0 h 124"/>
                  <a:gd name="T74" fmla="*/ 71 w 124"/>
                  <a:gd name="T75" fmla="*/ 0 h 124"/>
                  <a:gd name="T76" fmla="*/ 74 w 124"/>
                  <a:gd name="T77" fmla="*/ 3 h 124"/>
                  <a:gd name="T78" fmla="*/ 74 w 124"/>
                  <a:gd name="T79" fmla="*/ 13 h 124"/>
                  <a:gd name="T80" fmla="*/ 88 w 124"/>
                  <a:gd name="T81" fmla="*/ 19 h 124"/>
                  <a:gd name="T82" fmla="*/ 96 w 124"/>
                  <a:gd name="T83" fmla="*/ 12 h 124"/>
                  <a:gd name="T84" fmla="*/ 100 w 124"/>
                  <a:gd name="T85" fmla="*/ 12 h 124"/>
                  <a:gd name="T86" fmla="*/ 112 w 124"/>
                  <a:gd name="T87" fmla="*/ 25 h 124"/>
                  <a:gd name="T88" fmla="*/ 112 w 124"/>
                  <a:gd name="T89" fmla="*/ 29 h 124"/>
                  <a:gd name="T90" fmla="*/ 105 w 124"/>
                  <a:gd name="T91" fmla="*/ 36 h 124"/>
                  <a:gd name="T92" fmla="*/ 111 w 124"/>
                  <a:gd name="T93" fmla="*/ 50 h 124"/>
                  <a:gd name="T94" fmla="*/ 121 w 124"/>
                  <a:gd name="T95" fmla="*/ 50 h 124"/>
                  <a:gd name="T96" fmla="*/ 124 w 124"/>
                  <a:gd name="T97" fmla="*/ 53 h 124"/>
                  <a:gd name="T98" fmla="*/ 90 w 124"/>
                  <a:gd name="T99" fmla="*/ 62 h 124"/>
                  <a:gd name="T100" fmla="*/ 62 w 124"/>
                  <a:gd name="T101" fmla="*/ 34 h 124"/>
                  <a:gd name="T102" fmla="*/ 34 w 124"/>
                  <a:gd name="T103" fmla="*/ 62 h 124"/>
                  <a:gd name="T104" fmla="*/ 62 w 124"/>
                  <a:gd name="T105" fmla="*/ 90 h 124"/>
                  <a:gd name="T106" fmla="*/ 90 w 124"/>
                  <a:gd name="T107" fmla="*/ 6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4" h="124">
                    <a:moveTo>
                      <a:pt x="124" y="53"/>
                    </a:moveTo>
                    <a:cubicBezTo>
                      <a:pt x="124" y="71"/>
                      <a:pt x="124" y="71"/>
                      <a:pt x="124" y="71"/>
                    </a:cubicBezTo>
                    <a:cubicBezTo>
                      <a:pt x="124" y="73"/>
                      <a:pt x="123" y="74"/>
                      <a:pt x="121" y="74"/>
                    </a:cubicBezTo>
                    <a:cubicBezTo>
                      <a:pt x="111" y="74"/>
                      <a:pt x="111" y="74"/>
                      <a:pt x="111" y="74"/>
                    </a:cubicBezTo>
                    <a:cubicBezTo>
                      <a:pt x="110" y="79"/>
                      <a:pt x="108" y="84"/>
                      <a:pt x="105" y="88"/>
                    </a:cubicBezTo>
                    <a:cubicBezTo>
                      <a:pt x="112" y="96"/>
                      <a:pt x="112" y="96"/>
                      <a:pt x="112" y="96"/>
                    </a:cubicBezTo>
                    <a:cubicBezTo>
                      <a:pt x="113" y="97"/>
                      <a:pt x="113" y="99"/>
                      <a:pt x="112" y="100"/>
                    </a:cubicBezTo>
                    <a:cubicBezTo>
                      <a:pt x="100" y="112"/>
                      <a:pt x="100" y="112"/>
                      <a:pt x="100" y="112"/>
                    </a:cubicBezTo>
                    <a:cubicBezTo>
                      <a:pt x="99" y="113"/>
                      <a:pt x="97" y="113"/>
                      <a:pt x="96" y="112"/>
                    </a:cubicBezTo>
                    <a:cubicBezTo>
                      <a:pt x="88" y="105"/>
                      <a:pt x="88" y="105"/>
                      <a:pt x="88" y="105"/>
                    </a:cubicBezTo>
                    <a:cubicBezTo>
                      <a:pt x="84" y="108"/>
                      <a:pt x="79" y="110"/>
                      <a:pt x="74" y="111"/>
                    </a:cubicBezTo>
                    <a:cubicBezTo>
                      <a:pt x="74" y="121"/>
                      <a:pt x="74" y="121"/>
                      <a:pt x="74" y="121"/>
                    </a:cubicBezTo>
                    <a:cubicBezTo>
                      <a:pt x="74" y="123"/>
                      <a:pt x="73" y="124"/>
                      <a:pt x="71" y="124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52" y="124"/>
                      <a:pt x="51" y="123"/>
                      <a:pt x="51" y="12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45" y="110"/>
                      <a:pt x="40" y="108"/>
                      <a:pt x="36" y="105"/>
                    </a:cubicBezTo>
                    <a:cubicBezTo>
                      <a:pt x="29" y="112"/>
                      <a:pt x="29" y="112"/>
                      <a:pt x="29" y="112"/>
                    </a:cubicBezTo>
                    <a:cubicBezTo>
                      <a:pt x="28" y="113"/>
                      <a:pt x="26" y="113"/>
                      <a:pt x="25" y="112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1" y="99"/>
                      <a:pt x="11" y="97"/>
                      <a:pt x="12" y="96"/>
                    </a:cubicBezTo>
                    <a:cubicBezTo>
                      <a:pt x="19" y="88"/>
                      <a:pt x="19" y="88"/>
                      <a:pt x="19" y="88"/>
                    </a:cubicBezTo>
                    <a:cubicBezTo>
                      <a:pt x="17" y="84"/>
                      <a:pt x="15" y="79"/>
                      <a:pt x="13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2" y="74"/>
                      <a:pt x="0" y="73"/>
                      <a:pt x="0" y="7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2"/>
                      <a:pt x="2" y="50"/>
                      <a:pt x="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5" y="45"/>
                      <a:pt x="17" y="40"/>
                      <a:pt x="19" y="36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1" y="28"/>
                      <a:pt x="11" y="26"/>
                      <a:pt x="12" y="25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6" y="11"/>
                      <a:pt x="28" y="11"/>
                      <a:pt x="29" y="12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40" y="17"/>
                      <a:pt x="45" y="15"/>
                      <a:pt x="51" y="1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2"/>
                      <a:pt x="52" y="0"/>
                      <a:pt x="53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9" y="15"/>
                      <a:pt x="84" y="17"/>
                      <a:pt x="88" y="19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7" y="11"/>
                      <a:pt x="99" y="11"/>
                      <a:pt x="100" y="12"/>
                    </a:cubicBezTo>
                    <a:cubicBezTo>
                      <a:pt x="112" y="25"/>
                      <a:pt x="112" y="25"/>
                      <a:pt x="112" y="25"/>
                    </a:cubicBezTo>
                    <a:cubicBezTo>
                      <a:pt x="113" y="26"/>
                      <a:pt x="113" y="28"/>
                      <a:pt x="112" y="29"/>
                    </a:cubicBezTo>
                    <a:cubicBezTo>
                      <a:pt x="105" y="36"/>
                      <a:pt x="105" y="36"/>
                      <a:pt x="105" y="36"/>
                    </a:cubicBezTo>
                    <a:cubicBezTo>
                      <a:pt x="108" y="40"/>
                      <a:pt x="110" y="45"/>
                      <a:pt x="11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3" y="50"/>
                      <a:pt x="124" y="52"/>
                      <a:pt x="124" y="53"/>
                    </a:cubicBezTo>
                    <a:close/>
                    <a:moveTo>
                      <a:pt x="90" y="62"/>
                    </a:moveTo>
                    <a:cubicBezTo>
                      <a:pt x="90" y="47"/>
                      <a:pt x="78" y="34"/>
                      <a:pt x="62" y="34"/>
                    </a:cubicBezTo>
                    <a:cubicBezTo>
                      <a:pt x="47" y="34"/>
                      <a:pt x="34" y="47"/>
                      <a:pt x="34" y="62"/>
                    </a:cubicBezTo>
                    <a:cubicBezTo>
                      <a:pt x="34" y="78"/>
                      <a:pt x="47" y="90"/>
                      <a:pt x="62" y="90"/>
                    </a:cubicBezTo>
                    <a:cubicBezTo>
                      <a:pt x="78" y="90"/>
                      <a:pt x="90" y="78"/>
                      <a:pt x="90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6" name="Freeform 30"/>
              <p:cNvSpPr>
                <a:spLocks noEditPoints="1"/>
              </p:cNvSpPr>
              <p:nvPr/>
            </p:nvSpPr>
            <p:spPr bwMode="auto">
              <a:xfrm>
                <a:off x="6135688" y="1244601"/>
                <a:ext cx="63500" cy="95250"/>
              </a:xfrm>
              <a:custGeom>
                <a:avLst/>
                <a:gdLst>
                  <a:gd name="T0" fmla="*/ 25 w 25"/>
                  <a:gd name="T1" fmla="*/ 11 h 38"/>
                  <a:gd name="T2" fmla="*/ 25 w 25"/>
                  <a:gd name="T3" fmla="*/ 26 h 38"/>
                  <a:gd name="T4" fmla="*/ 13 w 25"/>
                  <a:gd name="T5" fmla="*/ 38 h 38"/>
                  <a:gd name="T6" fmla="*/ 12 w 25"/>
                  <a:gd name="T7" fmla="*/ 38 h 38"/>
                  <a:gd name="T8" fmla="*/ 0 w 25"/>
                  <a:gd name="T9" fmla="*/ 26 h 38"/>
                  <a:gd name="T10" fmla="*/ 0 w 25"/>
                  <a:gd name="T11" fmla="*/ 11 h 38"/>
                  <a:gd name="T12" fmla="*/ 12 w 25"/>
                  <a:gd name="T13" fmla="*/ 0 h 38"/>
                  <a:gd name="T14" fmla="*/ 13 w 25"/>
                  <a:gd name="T15" fmla="*/ 0 h 38"/>
                  <a:gd name="T16" fmla="*/ 25 w 25"/>
                  <a:gd name="T17" fmla="*/ 11 h 38"/>
                  <a:gd name="T18" fmla="*/ 18 w 25"/>
                  <a:gd name="T19" fmla="*/ 23 h 38"/>
                  <a:gd name="T20" fmla="*/ 18 w 25"/>
                  <a:gd name="T21" fmla="*/ 14 h 38"/>
                  <a:gd name="T22" fmla="*/ 13 w 25"/>
                  <a:gd name="T23" fmla="*/ 8 h 38"/>
                  <a:gd name="T24" fmla="*/ 12 w 25"/>
                  <a:gd name="T25" fmla="*/ 8 h 38"/>
                  <a:gd name="T26" fmla="*/ 7 w 25"/>
                  <a:gd name="T27" fmla="*/ 14 h 38"/>
                  <a:gd name="T28" fmla="*/ 7 w 25"/>
                  <a:gd name="T29" fmla="*/ 23 h 38"/>
                  <a:gd name="T30" fmla="*/ 12 w 25"/>
                  <a:gd name="T31" fmla="*/ 29 h 38"/>
                  <a:gd name="T32" fmla="*/ 13 w 25"/>
                  <a:gd name="T33" fmla="*/ 29 h 38"/>
                  <a:gd name="T34" fmla="*/ 18 w 25"/>
                  <a:gd name="T35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38">
                    <a:moveTo>
                      <a:pt x="25" y="11"/>
                    </a:move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33"/>
                      <a:pt x="19" y="38"/>
                      <a:pt x="13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5" y="38"/>
                      <a:pt x="0" y="33"/>
                      <a:pt x="0" y="2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5" y="5"/>
                      <a:pt x="25" y="11"/>
                    </a:cubicBezTo>
                    <a:close/>
                    <a:moveTo>
                      <a:pt x="18" y="23"/>
                    </a:move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1"/>
                      <a:pt x="15" y="8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8"/>
                      <a:pt x="7" y="11"/>
                      <a:pt x="7" y="1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6"/>
                      <a:pt x="9" y="29"/>
                      <a:pt x="12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5" y="29"/>
                      <a:pt x="18" y="26"/>
                      <a:pt x="18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7" name="Freeform 31"/>
              <p:cNvSpPr>
                <a:spLocks noEditPoints="1"/>
              </p:cNvSpPr>
              <p:nvPr/>
            </p:nvSpPr>
            <p:spPr bwMode="auto">
              <a:xfrm>
                <a:off x="6075363" y="1360488"/>
                <a:ext cx="60325" cy="95250"/>
              </a:xfrm>
              <a:custGeom>
                <a:avLst/>
                <a:gdLst>
                  <a:gd name="T0" fmla="*/ 24 w 24"/>
                  <a:gd name="T1" fmla="*/ 11 h 38"/>
                  <a:gd name="T2" fmla="*/ 24 w 24"/>
                  <a:gd name="T3" fmla="*/ 27 h 38"/>
                  <a:gd name="T4" fmla="*/ 13 w 24"/>
                  <a:gd name="T5" fmla="*/ 38 h 38"/>
                  <a:gd name="T6" fmla="*/ 12 w 24"/>
                  <a:gd name="T7" fmla="*/ 38 h 38"/>
                  <a:gd name="T8" fmla="*/ 0 w 24"/>
                  <a:gd name="T9" fmla="*/ 27 h 38"/>
                  <a:gd name="T10" fmla="*/ 0 w 24"/>
                  <a:gd name="T11" fmla="*/ 11 h 38"/>
                  <a:gd name="T12" fmla="*/ 12 w 24"/>
                  <a:gd name="T13" fmla="*/ 0 h 38"/>
                  <a:gd name="T14" fmla="*/ 13 w 24"/>
                  <a:gd name="T15" fmla="*/ 0 h 38"/>
                  <a:gd name="T16" fmla="*/ 24 w 24"/>
                  <a:gd name="T17" fmla="*/ 11 h 38"/>
                  <a:gd name="T18" fmla="*/ 17 w 24"/>
                  <a:gd name="T19" fmla="*/ 23 h 38"/>
                  <a:gd name="T20" fmla="*/ 17 w 24"/>
                  <a:gd name="T21" fmla="*/ 15 h 38"/>
                  <a:gd name="T22" fmla="*/ 12 w 24"/>
                  <a:gd name="T23" fmla="*/ 8 h 38"/>
                  <a:gd name="T24" fmla="*/ 12 w 24"/>
                  <a:gd name="T25" fmla="*/ 8 h 38"/>
                  <a:gd name="T26" fmla="*/ 7 w 24"/>
                  <a:gd name="T27" fmla="*/ 15 h 38"/>
                  <a:gd name="T28" fmla="*/ 7 w 24"/>
                  <a:gd name="T29" fmla="*/ 23 h 38"/>
                  <a:gd name="T30" fmla="*/ 12 w 24"/>
                  <a:gd name="T31" fmla="*/ 30 h 38"/>
                  <a:gd name="T32" fmla="*/ 12 w 24"/>
                  <a:gd name="T33" fmla="*/ 30 h 38"/>
                  <a:gd name="T34" fmla="*/ 17 w 24"/>
                  <a:gd name="T35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38">
                    <a:moveTo>
                      <a:pt x="24" y="11"/>
                    </a:move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33"/>
                      <a:pt x="19" y="38"/>
                      <a:pt x="13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5" y="38"/>
                      <a:pt x="0" y="33"/>
                      <a:pt x="0" y="2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4" y="5"/>
                      <a:pt x="24" y="11"/>
                    </a:cubicBezTo>
                    <a:close/>
                    <a:moveTo>
                      <a:pt x="17" y="23"/>
                    </a:move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1"/>
                      <a:pt x="15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8"/>
                      <a:pt x="7" y="11"/>
                      <a:pt x="7" y="1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7"/>
                      <a:pt x="9" y="30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0"/>
                      <a:pt x="17" y="27"/>
                      <a:pt x="17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8" name="Freeform 32"/>
              <p:cNvSpPr>
                <a:spLocks/>
              </p:cNvSpPr>
              <p:nvPr/>
            </p:nvSpPr>
            <p:spPr bwMode="auto">
              <a:xfrm>
                <a:off x="6088063" y="1244601"/>
                <a:ext cx="26988" cy="90488"/>
              </a:xfrm>
              <a:custGeom>
                <a:avLst/>
                <a:gdLst>
                  <a:gd name="T0" fmla="*/ 11 w 11"/>
                  <a:gd name="T1" fmla="*/ 6 h 36"/>
                  <a:gd name="T2" fmla="*/ 11 w 11"/>
                  <a:gd name="T3" fmla="*/ 31 h 36"/>
                  <a:gd name="T4" fmla="*/ 7 w 11"/>
                  <a:gd name="T5" fmla="*/ 36 h 36"/>
                  <a:gd name="T6" fmla="*/ 4 w 11"/>
                  <a:gd name="T7" fmla="*/ 36 h 36"/>
                  <a:gd name="T8" fmla="*/ 0 w 11"/>
                  <a:gd name="T9" fmla="*/ 31 h 36"/>
                  <a:gd name="T10" fmla="*/ 0 w 11"/>
                  <a:gd name="T11" fmla="*/ 6 h 36"/>
                  <a:gd name="T12" fmla="*/ 4 w 11"/>
                  <a:gd name="T13" fmla="*/ 0 h 36"/>
                  <a:gd name="T14" fmla="*/ 7 w 11"/>
                  <a:gd name="T15" fmla="*/ 0 h 36"/>
                  <a:gd name="T16" fmla="*/ 11 w 11"/>
                  <a:gd name="T17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6">
                    <a:moveTo>
                      <a:pt x="11" y="6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4"/>
                      <a:pt x="9" y="36"/>
                      <a:pt x="7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2" y="36"/>
                      <a:pt x="0" y="34"/>
                      <a:pt x="0" y="3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0"/>
                      <a:pt x="11" y="3"/>
                      <a:pt x="1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9" name="Freeform 33"/>
              <p:cNvSpPr>
                <a:spLocks noEditPoints="1"/>
              </p:cNvSpPr>
              <p:nvPr/>
            </p:nvSpPr>
            <p:spPr bwMode="auto">
              <a:xfrm>
                <a:off x="6002338" y="1131888"/>
                <a:ext cx="60325" cy="95250"/>
              </a:xfrm>
              <a:custGeom>
                <a:avLst/>
                <a:gdLst>
                  <a:gd name="T0" fmla="*/ 24 w 24"/>
                  <a:gd name="T1" fmla="*/ 12 h 38"/>
                  <a:gd name="T2" fmla="*/ 24 w 24"/>
                  <a:gd name="T3" fmla="*/ 27 h 38"/>
                  <a:gd name="T4" fmla="*/ 12 w 24"/>
                  <a:gd name="T5" fmla="*/ 38 h 38"/>
                  <a:gd name="T6" fmla="*/ 11 w 24"/>
                  <a:gd name="T7" fmla="*/ 38 h 38"/>
                  <a:gd name="T8" fmla="*/ 0 w 24"/>
                  <a:gd name="T9" fmla="*/ 27 h 38"/>
                  <a:gd name="T10" fmla="*/ 0 w 24"/>
                  <a:gd name="T11" fmla="*/ 12 h 38"/>
                  <a:gd name="T12" fmla="*/ 11 w 24"/>
                  <a:gd name="T13" fmla="*/ 0 h 38"/>
                  <a:gd name="T14" fmla="*/ 12 w 24"/>
                  <a:gd name="T15" fmla="*/ 0 h 38"/>
                  <a:gd name="T16" fmla="*/ 24 w 24"/>
                  <a:gd name="T17" fmla="*/ 12 h 38"/>
                  <a:gd name="T18" fmla="*/ 17 w 24"/>
                  <a:gd name="T19" fmla="*/ 24 h 38"/>
                  <a:gd name="T20" fmla="*/ 17 w 24"/>
                  <a:gd name="T21" fmla="*/ 15 h 38"/>
                  <a:gd name="T22" fmla="*/ 12 w 24"/>
                  <a:gd name="T23" fmla="*/ 9 h 38"/>
                  <a:gd name="T24" fmla="*/ 11 w 24"/>
                  <a:gd name="T25" fmla="*/ 9 h 38"/>
                  <a:gd name="T26" fmla="*/ 6 w 24"/>
                  <a:gd name="T27" fmla="*/ 15 h 38"/>
                  <a:gd name="T28" fmla="*/ 6 w 24"/>
                  <a:gd name="T29" fmla="*/ 24 h 38"/>
                  <a:gd name="T30" fmla="*/ 11 w 24"/>
                  <a:gd name="T31" fmla="*/ 30 h 38"/>
                  <a:gd name="T32" fmla="*/ 12 w 24"/>
                  <a:gd name="T33" fmla="*/ 30 h 38"/>
                  <a:gd name="T34" fmla="*/ 17 w 24"/>
                  <a:gd name="T35" fmla="*/ 2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38">
                    <a:moveTo>
                      <a:pt x="24" y="12"/>
                    </a:move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33"/>
                      <a:pt x="19" y="38"/>
                      <a:pt x="12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5" y="38"/>
                      <a:pt x="0" y="33"/>
                      <a:pt x="0" y="2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17" y="24"/>
                    </a:move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2"/>
                      <a:pt x="15" y="9"/>
                      <a:pt x="12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9"/>
                      <a:pt x="6" y="12"/>
                      <a:pt x="6" y="15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7"/>
                      <a:pt x="9" y="30"/>
                      <a:pt x="11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0"/>
                      <a:pt x="17" y="27"/>
                      <a:pt x="1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0" name="Freeform 34"/>
              <p:cNvSpPr>
                <a:spLocks noEditPoints="1"/>
              </p:cNvSpPr>
              <p:nvPr/>
            </p:nvSpPr>
            <p:spPr bwMode="auto">
              <a:xfrm>
                <a:off x="6000750" y="1244601"/>
                <a:ext cx="61913" cy="95250"/>
              </a:xfrm>
              <a:custGeom>
                <a:avLst/>
                <a:gdLst>
                  <a:gd name="T0" fmla="*/ 25 w 25"/>
                  <a:gd name="T1" fmla="*/ 11 h 38"/>
                  <a:gd name="T2" fmla="*/ 25 w 25"/>
                  <a:gd name="T3" fmla="*/ 26 h 38"/>
                  <a:gd name="T4" fmla="*/ 13 w 25"/>
                  <a:gd name="T5" fmla="*/ 38 h 38"/>
                  <a:gd name="T6" fmla="*/ 12 w 25"/>
                  <a:gd name="T7" fmla="*/ 38 h 38"/>
                  <a:gd name="T8" fmla="*/ 0 w 25"/>
                  <a:gd name="T9" fmla="*/ 26 h 38"/>
                  <a:gd name="T10" fmla="*/ 0 w 25"/>
                  <a:gd name="T11" fmla="*/ 11 h 38"/>
                  <a:gd name="T12" fmla="*/ 12 w 25"/>
                  <a:gd name="T13" fmla="*/ 0 h 38"/>
                  <a:gd name="T14" fmla="*/ 13 w 25"/>
                  <a:gd name="T15" fmla="*/ 0 h 38"/>
                  <a:gd name="T16" fmla="*/ 25 w 25"/>
                  <a:gd name="T17" fmla="*/ 11 h 38"/>
                  <a:gd name="T18" fmla="*/ 18 w 25"/>
                  <a:gd name="T19" fmla="*/ 23 h 38"/>
                  <a:gd name="T20" fmla="*/ 18 w 25"/>
                  <a:gd name="T21" fmla="*/ 14 h 38"/>
                  <a:gd name="T22" fmla="*/ 13 w 25"/>
                  <a:gd name="T23" fmla="*/ 8 h 38"/>
                  <a:gd name="T24" fmla="*/ 12 w 25"/>
                  <a:gd name="T25" fmla="*/ 8 h 38"/>
                  <a:gd name="T26" fmla="*/ 7 w 25"/>
                  <a:gd name="T27" fmla="*/ 14 h 38"/>
                  <a:gd name="T28" fmla="*/ 7 w 25"/>
                  <a:gd name="T29" fmla="*/ 23 h 38"/>
                  <a:gd name="T30" fmla="*/ 12 w 25"/>
                  <a:gd name="T31" fmla="*/ 29 h 38"/>
                  <a:gd name="T32" fmla="*/ 13 w 25"/>
                  <a:gd name="T33" fmla="*/ 29 h 38"/>
                  <a:gd name="T34" fmla="*/ 18 w 25"/>
                  <a:gd name="T35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38">
                    <a:moveTo>
                      <a:pt x="25" y="11"/>
                    </a:move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33"/>
                      <a:pt x="19" y="38"/>
                      <a:pt x="13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6" y="38"/>
                      <a:pt x="0" y="33"/>
                      <a:pt x="0" y="2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5" y="5"/>
                      <a:pt x="25" y="11"/>
                    </a:cubicBezTo>
                    <a:close/>
                    <a:moveTo>
                      <a:pt x="18" y="23"/>
                    </a:move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1"/>
                      <a:pt x="16" y="8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8"/>
                      <a:pt x="7" y="11"/>
                      <a:pt x="7" y="1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6"/>
                      <a:pt x="9" y="29"/>
                      <a:pt x="12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6" y="29"/>
                      <a:pt x="18" y="26"/>
                      <a:pt x="18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1" name="Freeform 35"/>
              <p:cNvSpPr>
                <a:spLocks/>
              </p:cNvSpPr>
              <p:nvPr/>
            </p:nvSpPr>
            <p:spPr bwMode="auto">
              <a:xfrm>
                <a:off x="6022975" y="1362076"/>
                <a:ext cx="26988" cy="90488"/>
              </a:xfrm>
              <a:custGeom>
                <a:avLst/>
                <a:gdLst>
                  <a:gd name="T0" fmla="*/ 11 w 11"/>
                  <a:gd name="T1" fmla="*/ 5 h 36"/>
                  <a:gd name="T2" fmla="*/ 11 w 11"/>
                  <a:gd name="T3" fmla="*/ 31 h 36"/>
                  <a:gd name="T4" fmla="*/ 7 w 11"/>
                  <a:gd name="T5" fmla="*/ 36 h 36"/>
                  <a:gd name="T6" fmla="*/ 4 w 11"/>
                  <a:gd name="T7" fmla="*/ 36 h 36"/>
                  <a:gd name="T8" fmla="*/ 0 w 11"/>
                  <a:gd name="T9" fmla="*/ 31 h 36"/>
                  <a:gd name="T10" fmla="*/ 0 w 11"/>
                  <a:gd name="T11" fmla="*/ 5 h 36"/>
                  <a:gd name="T12" fmla="*/ 4 w 11"/>
                  <a:gd name="T13" fmla="*/ 0 h 36"/>
                  <a:gd name="T14" fmla="*/ 7 w 11"/>
                  <a:gd name="T15" fmla="*/ 0 h 36"/>
                  <a:gd name="T16" fmla="*/ 11 w 11"/>
                  <a:gd name="T17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6">
                    <a:moveTo>
                      <a:pt x="11" y="5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4"/>
                      <a:pt x="9" y="36"/>
                      <a:pt x="7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2" y="36"/>
                      <a:pt x="0" y="34"/>
                      <a:pt x="0" y="3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0"/>
                      <a:pt x="11" y="3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2" name="Freeform 36"/>
              <p:cNvSpPr>
                <a:spLocks noEditPoints="1"/>
              </p:cNvSpPr>
              <p:nvPr/>
            </p:nvSpPr>
            <p:spPr bwMode="auto">
              <a:xfrm>
                <a:off x="5937250" y="1360488"/>
                <a:ext cx="60325" cy="95250"/>
              </a:xfrm>
              <a:custGeom>
                <a:avLst/>
                <a:gdLst>
                  <a:gd name="T0" fmla="*/ 24 w 24"/>
                  <a:gd name="T1" fmla="*/ 11 h 38"/>
                  <a:gd name="T2" fmla="*/ 24 w 24"/>
                  <a:gd name="T3" fmla="*/ 26 h 38"/>
                  <a:gd name="T4" fmla="*/ 13 w 24"/>
                  <a:gd name="T5" fmla="*/ 38 h 38"/>
                  <a:gd name="T6" fmla="*/ 11 w 24"/>
                  <a:gd name="T7" fmla="*/ 38 h 38"/>
                  <a:gd name="T8" fmla="*/ 0 w 24"/>
                  <a:gd name="T9" fmla="*/ 26 h 38"/>
                  <a:gd name="T10" fmla="*/ 0 w 24"/>
                  <a:gd name="T11" fmla="*/ 11 h 38"/>
                  <a:gd name="T12" fmla="*/ 11 w 24"/>
                  <a:gd name="T13" fmla="*/ 0 h 38"/>
                  <a:gd name="T14" fmla="*/ 13 w 24"/>
                  <a:gd name="T15" fmla="*/ 0 h 38"/>
                  <a:gd name="T16" fmla="*/ 24 w 24"/>
                  <a:gd name="T17" fmla="*/ 11 h 38"/>
                  <a:gd name="T18" fmla="*/ 17 w 24"/>
                  <a:gd name="T19" fmla="*/ 23 h 38"/>
                  <a:gd name="T20" fmla="*/ 17 w 24"/>
                  <a:gd name="T21" fmla="*/ 14 h 38"/>
                  <a:gd name="T22" fmla="*/ 12 w 24"/>
                  <a:gd name="T23" fmla="*/ 8 h 38"/>
                  <a:gd name="T24" fmla="*/ 12 w 24"/>
                  <a:gd name="T25" fmla="*/ 8 h 38"/>
                  <a:gd name="T26" fmla="*/ 7 w 24"/>
                  <a:gd name="T27" fmla="*/ 14 h 38"/>
                  <a:gd name="T28" fmla="*/ 7 w 24"/>
                  <a:gd name="T29" fmla="*/ 23 h 38"/>
                  <a:gd name="T30" fmla="*/ 12 w 24"/>
                  <a:gd name="T31" fmla="*/ 29 h 38"/>
                  <a:gd name="T32" fmla="*/ 12 w 24"/>
                  <a:gd name="T33" fmla="*/ 29 h 38"/>
                  <a:gd name="T34" fmla="*/ 17 w 24"/>
                  <a:gd name="T35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38">
                    <a:moveTo>
                      <a:pt x="24" y="11"/>
                    </a:move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32"/>
                      <a:pt x="19" y="38"/>
                      <a:pt x="13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5" y="38"/>
                      <a:pt x="0" y="32"/>
                      <a:pt x="0" y="2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4" y="5"/>
                      <a:pt x="24" y="11"/>
                    </a:cubicBezTo>
                    <a:close/>
                    <a:moveTo>
                      <a:pt x="17" y="23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1"/>
                      <a:pt x="15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8"/>
                      <a:pt x="7" y="11"/>
                      <a:pt x="7" y="1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6"/>
                      <a:pt x="9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5" y="29"/>
                      <a:pt x="17" y="26"/>
                      <a:pt x="17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3" name="Freeform 37"/>
              <p:cNvSpPr>
                <a:spLocks/>
              </p:cNvSpPr>
              <p:nvPr/>
            </p:nvSpPr>
            <p:spPr bwMode="auto">
              <a:xfrm>
                <a:off x="5949950" y="1133476"/>
                <a:ext cx="26988" cy="90488"/>
              </a:xfrm>
              <a:custGeom>
                <a:avLst/>
                <a:gdLst>
                  <a:gd name="T0" fmla="*/ 11 w 11"/>
                  <a:gd name="T1" fmla="*/ 6 h 36"/>
                  <a:gd name="T2" fmla="*/ 11 w 11"/>
                  <a:gd name="T3" fmla="*/ 31 h 36"/>
                  <a:gd name="T4" fmla="*/ 6 w 11"/>
                  <a:gd name="T5" fmla="*/ 36 h 36"/>
                  <a:gd name="T6" fmla="*/ 4 w 11"/>
                  <a:gd name="T7" fmla="*/ 36 h 36"/>
                  <a:gd name="T8" fmla="*/ 0 w 11"/>
                  <a:gd name="T9" fmla="*/ 31 h 36"/>
                  <a:gd name="T10" fmla="*/ 0 w 11"/>
                  <a:gd name="T11" fmla="*/ 6 h 36"/>
                  <a:gd name="T12" fmla="*/ 4 w 11"/>
                  <a:gd name="T13" fmla="*/ 0 h 36"/>
                  <a:gd name="T14" fmla="*/ 6 w 11"/>
                  <a:gd name="T15" fmla="*/ 0 h 36"/>
                  <a:gd name="T16" fmla="*/ 11 w 11"/>
                  <a:gd name="T17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6">
                    <a:moveTo>
                      <a:pt x="11" y="6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4"/>
                      <a:pt x="9" y="36"/>
                      <a:pt x="6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2" y="36"/>
                      <a:pt x="0" y="34"/>
                      <a:pt x="0" y="3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4" name="Freeform 38"/>
              <p:cNvSpPr>
                <a:spLocks/>
              </p:cNvSpPr>
              <p:nvPr/>
            </p:nvSpPr>
            <p:spPr bwMode="auto">
              <a:xfrm>
                <a:off x="5949950" y="1247776"/>
                <a:ext cx="26988" cy="88900"/>
              </a:xfrm>
              <a:custGeom>
                <a:avLst/>
                <a:gdLst>
                  <a:gd name="T0" fmla="*/ 11 w 11"/>
                  <a:gd name="T1" fmla="*/ 5 h 36"/>
                  <a:gd name="T2" fmla="*/ 11 w 11"/>
                  <a:gd name="T3" fmla="*/ 30 h 36"/>
                  <a:gd name="T4" fmla="*/ 6 w 11"/>
                  <a:gd name="T5" fmla="*/ 36 h 36"/>
                  <a:gd name="T6" fmla="*/ 4 w 11"/>
                  <a:gd name="T7" fmla="*/ 36 h 36"/>
                  <a:gd name="T8" fmla="*/ 0 w 11"/>
                  <a:gd name="T9" fmla="*/ 30 h 36"/>
                  <a:gd name="T10" fmla="*/ 0 w 11"/>
                  <a:gd name="T11" fmla="*/ 5 h 36"/>
                  <a:gd name="T12" fmla="*/ 4 w 11"/>
                  <a:gd name="T13" fmla="*/ 0 h 36"/>
                  <a:gd name="T14" fmla="*/ 6 w 11"/>
                  <a:gd name="T15" fmla="*/ 0 h 36"/>
                  <a:gd name="T16" fmla="*/ 11 w 11"/>
                  <a:gd name="T17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6">
                    <a:moveTo>
                      <a:pt x="11" y="5"/>
                    </a:move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3"/>
                      <a:pt x="9" y="36"/>
                      <a:pt x="6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1" y="36"/>
                      <a:pt x="0" y="33"/>
                      <a:pt x="0" y="3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1" y="0"/>
                      <a:pt x="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0"/>
                      <a:pt x="11" y="2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sp>
        <p:nvSpPr>
          <p:cNvPr id="76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819213"/>
            <a:ext cx="11315700" cy="1234440"/>
          </a:xfrm>
        </p:spPr>
        <p:txBody>
          <a:bodyPr anchor="t"/>
          <a:lstStyle>
            <a:lvl1pPr algn="l">
              <a:defRPr sz="6000" b="1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5239418"/>
            <a:ext cx="11315700" cy="2017694"/>
          </a:xfrm>
        </p:spPr>
        <p:txBody>
          <a:bodyPr anchor="t"/>
          <a:lstStyle>
            <a:lvl1pPr marL="0" indent="0">
              <a:buNone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992632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0910296-201B-4DFE-86CE-8A6CB4BFC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DB241B0F-F2FE-4008-94E7-866D081A8C3D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Footer Placeholder 18">
            <a:extLst>
              <a:ext uri="{FF2B5EF4-FFF2-40B4-BE49-F238E27FC236}">
                <a16:creationId xmlns:a16="http://schemas.microsoft.com/office/drawing/2014/main" id="{637BC550-9088-41D0-82FF-916F4D36B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0"/>
          <a:stretch/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2498" y="2724665"/>
            <a:ext cx="4281617" cy="1390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rmAutofit/>
          </a:bodyPr>
          <a:lstStyle/>
          <a:p>
            <a:pPr algn="l"/>
            <a:endParaRPr lang="en-CA" sz="4050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685AC-95D5-4E1E-B894-2932B5C42956}"/>
              </a:ext>
            </a:extLst>
          </p:cNvPr>
          <p:cNvSpPr txBox="1">
            <a:spLocks/>
          </p:cNvSpPr>
          <p:nvPr/>
        </p:nvSpPr>
        <p:spPr>
          <a:xfrm>
            <a:off x="8036720" y="9765793"/>
            <a:ext cx="832064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500" spc="4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 | PUBLIC HEALTH AGENCY OF CANADA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tx1"/>
          </a:solidFill>
        </p:grpSpPr>
        <p:sp>
          <p:nvSpPr>
            <p:cNvPr id="8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  <p:sp>
          <p:nvSpPr>
            <p:cNvPr id="9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46314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0910296-201B-4DFE-86CE-8A6CB4BFC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DB241B0F-F2FE-4008-94E7-866D081A8C3D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Footer Placeholder 18">
            <a:extLst>
              <a:ext uri="{FF2B5EF4-FFF2-40B4-BE49-F238E27FC236}">
                <a16:creationId xmlns:a16="http://schemas.microsoft.com/office/drawing/2014/main" id="{637BC550-9088-41D0-82FF-916F4D36B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0"/>
          <a:stretch/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2498" y="2724665"/>
            <a:ext cx="4281617" cy="1390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rmAutofit/>
          </a:bodyPr>
          <a:lstStyle/>
          <a:p>
            <a:pPr algn="l"/>
            <a:endParaRPr lang="en-CA" sz="405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0526" y="0"/>
            <a:ext cx="16400418" cy="10287000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685AC-95D5-4E1E-B894-2932B5C42956}"/>
              </a:ext>
            </a:extLst>
          </p:cNvPr>
          <p:cNvSpPr txBox="1">
            <a:spLocks/>
          </p:cNvSpPr>
          <p:nvPr/>
        </p:nvSpPr>
        <p:spPr>
          <a:xfrm>
            <a:off x="8036720" y="9765793"/>
            <a:ext cx="832064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500" spc="4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 | PUBLIC HEALTH AGENCY OF CANADA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tx1"/>
          </a:solidFill>
        </p:grpSpPr>
        <p:sp>
          <p:nvSpPr>
            <p:cNvPr id="9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  <p:sp>
          <p:nvSpPr>
            <p:cNvPr id="10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36833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370685AC-95D5-4E1E-B894-2932B5C42956}"/>
              </a:ext>
            </a:extLst>
          </p:cNvPr>
          <p:cNvSpPr txBox="1">
            <a:spLocks/>
          </p:cNvSpPr>
          <p:nvPr/>
        </p:nvSpPr>
        <p:spPr>
          <a:xfrm>
            <a:off x="8036720" y="9765793"/>
            <a:ext cx="832064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500" spc="4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 | PUBLIC HEALTH AGENCY OF CANADA</a:t>
            </a:r>
          </a:p>
        </p:txBody>
      </p:sp>
    </p:spTree>
    <p:extLst>
      <p:ext uri="{BB962C8B-B14F-4D97-AF65-F5344CB8AC3E}">
        <p14:creationId xmlns:p14="http://schemas.microsoft.com/office/powerpoint/2010/main" val="4793780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_Title only -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1EE013-6913-419C-B620-AB39EC99FAE5}"/>
              </a:ext>
            </a:extLst>
          </p:cNvPr>
          <p:cNvSpPr/>
          <p:nvPr userDrawn="1"/>
        </p:nvSpPr>
        <p:spPr>
          <a:xfrm>
            <a:off x="0" y="9464040"/>
            <a:ext cx="18288000" cy="822960"/>
          </a:xfrm>
          <a:prstGeom prst="rect">
            <a:avLst/>
          </a:prstGeom>
          <a:solidFill>
            <a:srgbClr val="3A52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65C2840-87C2-4418-ABD4-FFFD9CEBF3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2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65C2840-87C2-4418-ABD4-FFFD9CEBF3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EAE385D-2F98-45FA-B60B-3BFB1151677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A094CE-7400-4341-9425-FC8315929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723" y="24942"/>
            <a:ext cx="17145000" cy="514308"/>
          </a:xfrm>
        </p:spPr>
        <p:txBody>
          <a:bodyPr anchor="ctr" anchorCtr="0"/>
          <a:lstStyle>
            <a:lvl1pPr marL="0" indent="0">
              <a:buNone/>
              <a:defRPr sz="2250">
                <a:solidFill>
                  <a:srgbClr val="3A5258"/>
                </a:solidFill>
              </a:defRPr>
            </a:lvl1pPr>
          </a:lstStyle>
          <a:p>
            <a:pPr lvl="0"/>
            <a:r>
              <a:rPr lang="en-CA"/>
              <a:t>Click to edit text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3BA02D-FC8F-48A1-B273-9CBB00EF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F6EA99C-50F0-43F9-BABC-4491D2AFA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wrap="square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bg1"/>
                </a:solidFill>
              </a:defRPr>
            </a:lvl1pPr>
          </a:lstStyle>
          <a:p>
            <a:fld id="{C2CFCAEE-9001-4833-86ED-EE890F7E479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53C6440-CB0F-4EB7-88E0-64E68A218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>
              <a:defRPr lang="en-US" sz="15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PUBLIC HEALTH AGENCY OF CANADA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362AFD-6F68-40DE-A8FE-6061BE2F7F43}"/>
              </a:ext>
            </a:extLst>
          </p:cNvPr>
          <p:cNvGrpSpPr/>
          <p:nvPr userDrawn="1"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7F22AD14-C112-4440-89D1-AC93947211FE}"/>
                </a:ext>
              </a:extLst>
            </p:cNvPr>
            <p:cNvSpPr/>
            <p:nvPr userDrawn="1"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75B43B4C-811A-40BB-92D8-0746106BA03E}"/>
                </a:ext>
              </a:extLst>
            </p:cNvPr>
            <p:cNvSpPr/>
            <p:nvPr userDrawn="1"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747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0" userDrawn="1">
          <p15:clr>
            <a:srgbClr val="FBAE40"/>
          </p15:clr>
        </p15:guide>
        <p15:guide id="3" orient="horz" pos="396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569738" y="685380"/>
            <a:ext cx="17163360" cy="87241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68327" y="39690"/>
            <a:ext cx="17164052" cy="514308"/>
          </a:xfrm>
          <a:prstGeom prst="rect">
            <a:avLst/>
          </a:prstGeom>
        </p:spPr>
        <p:txBody>
          <a:bodyPr/>
          <a:lstStyle>
            <a:lvl1pPr marL="342900" indent="0">
              <a:buClrTx/>
              <a:buSzTx/>
              <a:buFontTx/>
              <a:buNone/>
              <a:defRPr sz="2250">
                <a:solidFill>
                  <a:srgbClr val="FFFFFF"/>
                </a:solidFill>
              </a:defRPr>
            </a:lvl1pPr>
            <a:lvl2pPr marL="1339452" indent="-482202">
              <a:buClrTx/>
              <a:buSzPts val="1500"/>
              <a:buFontTx/>
              <a:defRPr sz="2250">
                <a:solidFill>
                  <a:srgbClr val="FFFFFF"/>
                </a:solidFill>
              </a:defRPr>
            </a:lvl2pPr>
            <a:lvl3pPr marL="2094138" indent="-551088">
              <a:buClrTx/>
              <a:buSzPts val="1500"/>
              <a:buFontTx/>
              <a:defRPr sz="2250">
                <a:solidFill>
                  <a:srgbClr val="FFFFFF"/>
                </a:solidFill>
              </a:defRPr>
            </a:lvl3pPr>
            <a:lvl4pPr marL="2871788" indent="-642938">
              <a:buClrTx/>
              <a:buSzPts val="1500"/>
              <a:buFontTx/>
              <a:defRPr sz="2250">
                <a:solidFill>
                  <a:srgbClr val="FFFFFF"/>
                </a:solidFill>
              </a:defRPr>
            </a:lvl4pPr>
            <a:lvl5pPr marL="3557588" indent="-642938">
              <a:buClrTx/>
              <a:buSzPts val="1500"/>
              <a:buFontTx/>
              <a:defRPr sz="22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48018612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662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1028700" indent="-3429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2400300" indent="-3429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6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- Divider IP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DACF91-51BE-4D29-82D3-B3C06B309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77" y="1193292"/>
            <a:ext cx="11588024" cy="9093708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929351B-0530-4B59-B9F9-124CD8F595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47078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929351B-0530-4B59-B9F9-124CD8F59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1">
            <a:extLst>
              <a:ext uri="{FF2B5EF4-FFF2-40B4-BE49-F238E27FC236}">
                <a16:creationId xmlns:a16="http://schemas.microsoft.com/office/drawing/2014/main" id="{6D0C4E21-60D1-4AC1-9DA9-354E233FA5F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97" y="483762"/>
            <a:ext cx="17145006" cy="356304"/>
            <a:chOff x="381000" y="470043"/>
            <a:chExt cx="9366320" cy="194649"/>
          </a:xfrm>
        </p:grpSpPr>
        <p:pic>
          <p:nvPicPr>
            <p:cNvPr id="20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AED391FF-A536-45F9-9BA9-A6EEABB2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796" b="21796"/>
            <a:stretch/>
          </p:blipFill>
          <p:spPr>
            <a:xfrm>
              <a:off x="9103517" y="470043"/>
              <a:ext cx="643803" cy="185935"/>
            </a:xfrm>
            <a:prstGeom prst="rect">
              <a:avLst/>
            </a:prstGeom>
          </p:spPr>
        </p:pic>
        <p:pic>
          <p:nvPicPr>
            <p:cNvPr id="21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8BCD20-8EAD-4179-9004-E01F5D663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76" t="27594" r="1535" b="27594"/>
            <a:stretch/>
          </p:blipFill>
          <p:spPr>
            <a:xfrm>
              <a:off x="381000" y="470043"/>
              <a:ext cx="2107750" cy="19464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C153C-3811-4E76-9EDB-D1945D15C12E}"/>
              </a:ext>
            </a:extLst>
          </p:cNvPr>
          <p:cNvSpPr/>
          <p:nvPr/>
        </p:nvSpPr>
        <p:spPr>
          <a:xfrm>
            <a:off x="18771011" y="2941427"/>
            <a:ext cx="411480" cy="44245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F3014D-5C8A-42B4-9684-17B87A19149E}"/>
              </a:ext>
            </a:extLst>
          </p:cNvPr>
          <p:cNvSpPr/>
          <p:nvPr/>
        </p:nvSpPr>
        <p:spPr>
          <a:xfrm>
            <a:off x="18771011" y="2342450"/>
            <a:ext cx="411480" cy="44245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Grey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5A28D7-C5B9-4CD2-8A9A-8705D85FBEE9}"/>
              </a:ext>
            </a:extLst>
          </p:cNvPr>
          <p:cNvSpPr/>
          <p:nvPr/>
        </p:nvSpPr>
        <p:spPr>
          <a:xfrm>
            <a:off x="18771011" y="3548045"/>
            <a:ext cx="411480" cy="4424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Pink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26114A-3E1F-4482-BB96-62ACEFCD5265}"/>
              </a:ext>
            </a:extLst>
          </p:cNvPr>
          <p:cNvSpPr/>
          <p:nvPr/>
        </p:nvSpPr>
        <p:spPr>
          <a:xfrm>
            <a:off x="18771011" y="4149569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F8B7B-A0F0-4921-8710-0FB9A188844B}"/>
              </a:ext>
            </a:extLst>
          </p:cNvPr>
          <p:cNvSpPr/>
          <p:nvPr/>
        </p:nvSpPr>
        <p:spPr>
          <a:xfrm>
            <a:off x="18771011" y="4751093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D6EA5C-0D35-490C-9306-BA55A36524F4}"/>
              </a:ext>
            </a:extLst>
          </p:cNvPr>
          <p:cNvSpPr/>
          <p:nvPr/>
        </p:nvSpPr>
        <p:spPr>
          <a:xfrm>
            <a:off x="18771011" y="5352617"/>
            <a:ext cx="411480" cy="44245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Light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6C2A5-5583-4724-8D51-45958A5A3D50}"/>
              </a:ext>
            </a:extLst>
          </p:cNvPr>
          <p:cNvSpPr/>
          <p:nvPr/>
        </p:nvSpPr>
        <p:spPr>
          <a:xfrm>
            <a:off x="18771011" y="5954141"/>
            <a:ext cx="411480" cy="44245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Green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CFF813-D98E-43F6-9D0B-3F230D625B65}"/>
              </a:ext>
            </a:extLst>
          </p:cNvPr>
          <p:cNvSpPr/>
          <p:nvPr/>
        </p:nvSpPr>
        <p:spPr>
          <a:xfrm>
            <a:off x="18771011" y="6555660"/>
            <a:ext cx="411480" cy="44245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 err="1">
                <a:solidFill>
                  <a:schemeClr val="accent5"/>
                </a:solidFill>
              </a:rPr>
              <a:t>Dark</a:t>
            </a:r>
            <a:r>
              <a:rPr lang="fr-CA" sz="2400">
                <a:solidFill>
                  <a:schemeClr val="accent5"/>
                </a:solidFill>
              </a:rPr>
              <a:t> Blue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2F34B3-7EB3-430D-A991-017E99202EE2}"/>
              </a:ext>
            </a:extLst>
          </p:cNvPr>
          <p:cNvSpPr/>
          <p:nvPr/>
        </p:nvSpPr>
        <p:spPr>
          <a:xfrm>
            <a:off x="18771011" y="7157180"/>
            <a:ext cx="411480" cy="4424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Beige  - sec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60E1F-EA47-4253-AF77-05A964B26B5E}"/>
              </a:ext>
            </a:extLst>
          </p:cNvPr>
          <p:cNvSpPr/>
          <p:nvPr/>
        </p:nvSpPr>
        <p:spPr>
          <a:xfrm>
            <a:off x="18771011" y="7758704"/>
            <a:ext cx="411480" cy="442451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Yellow - sec 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CB8349-C309-4A37-9655-BD7B2CF69B5D}"/>
              </a:ext>
            </a:extLst>
          </p:cNvPr>
          <p:cNvSpPr/>
          <p:nvPr/>
        </p:nvSpPr>
        <p:spPr>
          <a:xfrm>
            <a:off x="18771011" y="1743473"/>
            <a:ext cx="411480" cy="442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Black</a:t>
            </a:r>
            <a:endParaRPr lang="en-US" sz="2400">
              <a:solidFill>
                <a:schemeClr val="accent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BF4DA0-4C81-4AED-B9D6-77680E4FAF8B}"/>
              </a:ext>
            </a:extLst>
          </p:cNvPr>
          <p:cNvSpPr/>
          <p:nvPr/>
        </p:nvSpPr>
        <p:spPr>
          <a:xfrm>
            <a:off x="18771011" y="1144496"/>
            <a:ext cx="411480" cy="4424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2960" rtlCol="0" anchor="ctr"/>
          <a:lstStyle/>
          <a:p>
            <a:r>
              <a:rPr lang="fr-CA" sz="2400">
                <a:solidFill>
                  <a:schemeClr val="accent5"/>
                </a:solidFill>
              </a:rPr>
              <a:t>White </a:t>
            </a:r>
            <a:endParaRPr lang="en-US" sz="2400">
              <a:solidFill>
                <a:schemeClr val="accent5"/>
              </a:solidFill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89D25D1-0FFB-4D13-9C7F-5DF1F72E0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203" y="5206594"/>
            <a:ext cx="4870296" cy="4671008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A4E9BDC6-A6F8-40D9-AA7B-9D34172CD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2" y="5735353"/>
            <a:ext cx="9029700" cy="126147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spcBef>
                <a:spcPct val="0"/>
              </a:spcBef>
              <a:buNone/>
              <a:defRPr lang="en-US" sz="3000" b="0" i="0" kern="1200" cap="none" dirty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>
                <a:cs typeface="Arial"/>
              </a:rPr>
              <a:t>Click to edit Master subtitle style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46365157-74A4-436E-967D-0F66684C69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1" y="2176204"/>
            <a:ext cx="9992456" cy="1530446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7500" b="1" i="0" kern="1200" cap="none" dirty="0">
                <a:solidFill>
                  <a:schemeClr val="tx1"/>
                </a:solidFill>
                <a:latin typeface="+mn-lt"/>
                <a:ea typeface="+mj-ea"/>
                <a:cs typeface="Arial"/>
              </a:defRPr>
            </a:lvl1pPr>
          </a:lstStyle>
          <a:p>
            <a:pPr algn="l"/>
            <a:r>
              <a:rPr lang="fr-CA" err="1">
                <a:cs typeface="Arial"/>
              </a:rPr>
              <a:t>Divider</a:t>
            </a:r>
            <a:r>
              <a:rPr lang="fr-CA">
                <a:cs typeface="Arial"/>
              </a:rPr>
              <a:t> </a:t>
            </a:r>
            <a:r>
              <a:rPr lang="fr-CA" err="1">
                <a:cs typeface="Arial"/>
              </a:rPr>
              <a:t>title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89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8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87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3086099"/>
            <a:ext cx="7772400" cy="617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3086099"/>
            <a:ext cx="7772400" cy="617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198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1002507"/>
            <a:ext cx="15773400" cy="16263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743200"/>
            <a:ext cx="7736681" cy="1235868"/>
          </a:xfrm>
        </p:spPr>
        <p:txBody>
          <a:bodyPr anchor="b"/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4114799"/>
            <a:ext cx="7736681" cy="51696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743200"/>
            <a:ext cx="7774782" cy="1235868"/>
          </a:xfrm>
        </p:spPr>
        <p:txBody>
          <a:bodyPr anchor="b"/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4114799"/>
            <a:ext cx="7774782" cy="51696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136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51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733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1028700"/>
            <a:ext cx="5898356" cy="2057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028702"/>
            <a:ext cx="9258300" cy="7762875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314700"/>
            <a:ext cx="5898356" cy="54887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2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1028700"/>
            <a:ext cx="5898356" cy="2057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028702"/>
            <a:ext cx="9258300" cy="7762875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314700"/>
            <a:ext cx="5898356" cy="54887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154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66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1142999"/>
            <a:ext cx="3943350" cy="812244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1142999"/>
            <a:ext cx="11601450" cy="812244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447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0800" y="1645448"/>
            <a:ext cx="11966400" cy="3128544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4000" y="5918656"/>
            <a:ext cx="8640000" cy="2749095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3600" i="0" spc="75" baseline="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8739000" y="5288660"/>
            <a:ext cx="81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5191540" y="6267360"/>
            <a:ext cx="950120" cy="2793207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</p:spTree>
    <p:extLst>
      <p:ext uri="{BB962C8B-B14F-4D97-AF65-F5344CB8AC3E}">
        <p14:creationId xmlns:p14="http://schemas.microsoft.com/office/powerpoint/2010/main" val="128954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vmlDrawing" Target="../drawings/vmlDrawing1.v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customXml" Target="../ink/ink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7F63CF-E8F9-447B-86C1-96A8A0177A0C}"/>
              </a:ext>
            </a:extLst>
          </p:cNvPr>
          <p:cNvGraphicFramePr>
            <a:graphicFrameLocks noChangeAspect="1"/>
          </p:cNvGraphicFramePr>
          <p:nvPr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3433670436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34" imgW="347" imgH="348" progId="TCLayout.ActiveDocument.1">
                  <p:embed/>
                </p:oleObj>
              </mc:Choice>
              <mc:Fallback>
                <p:oleObj name="think-cell Slide" r:id="rId34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7F63CF-E8F9-447B-86C1-96A8A0177A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9741" y="411959"/>
            <a:ext cx="17146761" cy="10012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9741" y="1709126"/>
            <a:ext cx="17146761" cy="73438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3DBBBCB-94B3-4B7C-A04D-3335E28D2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49637" y="9765793"/>
            <a:ext cx="1137059" cy="276999"/>
          </a:xfrm>
          <a:prstGeom prst="rect">
            <a:avLst/>
          </a:prstGeom>
        </p:spPr>
        <p:txBody>
          <a:bodyPr vert="horz" lIns="91440" tIns="0" rIns="91440" bIns="45720" rtlCol="0" anchor="t">
            <a:spAutoFit/>
          </a:bodyPr>
          <a:lstStyle>
            <a:lvl1pPr algn="l">
              <a:defRPr sz="1500" b="0" i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Footer Placeholder 18">
            <a:extLst>
              <a:ext uri="{FF2B5EF4-FFF2-40B4-BE49-F238E27FC236}">
                <a16:creationId xmlns:a16="http://schemas.microsoft.com/office/drawing/2014/main" id="{6E6024B6-1C7D-4505-B9F0-313EA1551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95492" y="9765793"/>
            <a:ext cx="6172200" cy="276999"/>
          </a:xfrm>
          <a:prstGeom prst="rect">
            <a:avLst/>
          </a:prstGeom>
          <a:noFill/>
        </p:spPr>
        <p:txBody>
          <a:bodyPr wrap="square" lIns="0" tIns="0" rIns="0" rtlCol="0" anchor="t">
            <a:spAutoFit/>
          </a:bodyPr>
          <a:lstStyle>
            <a:lvl1pPr algn="r">
              <a:defRPr lang="en-US" sz="1500" spc="15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A7A804-BFF2-4C15-AC9B-F4ADD8C28AEF}"/>
              </a:ext>
            </a:extLst>
          </p:cNvPr>
          <p:cNvGrpSpPr/>
          <p:nvPr/>
        </p:nvGrpSpPr>
        <p:grpSpPr>
          <a:xfrm>
            <a:off x="16590086" y="9804800"/>
            <a:ext cx="137157" cy="135731"/>
            <a:chOff x="11060057" y="6550819"/>
            <a:chExt cx="91438" cy="90487"/>
          </a:xfrm>
          <a:solidFill>
            <a:schemeClr val="accent4"/>
          </a:solidFill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59B60760-837C-464A-915D-8B0A383401C9}"/>
                </a:ext>
              </a:extLst>
            </p:cNvPr>
            <p:cNvSpPr/>
            <p:nvPr/>
          </p:nvSpPr>
          <p:spPr>
            <a:xfrm>
              <a:off x="11060057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3AF20F38-C7F4-4384-99F7-2E17BC323B5A}"/>
                </a:ext>
              </a:extLst>
            </p:cNvPr>
            <p:cNvSpPr/>
            <p:nvPr/>
          </p:nvSpPr>
          <p:spPr>
            <a:xfrm>
              <a:off x="11105776" y="6550819"/>
              <a:ext cx="45719" cy="90487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73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  <p:sldLayoutId id="2147484013" r:id="rId18"/>
    <p:sldLayoutId id="2147484014" r:id="rId19"/>
    <p:sldLayoutId id="2147484015" r:id="rId20"/>
    <p:sldLayoutId id="2147484016" r:id="rId21"/>
    <p:sldLayoutId id="2147484017" r:id="rId22"/>
    <p:sldLayoutId id="2147484018" r:id="rId23"/>
    <p:sldLayoutId id="2147484019" r:id="rId24"/>
    <p:sldLayoutId id="2147484020" r:id="rId25"/>
    <p:sldLayoutId id="2147484021" r:id="rId26"/>
    <p:sldLayoutId id="2147484022" r:id="rId27"/>
    <p:sldLayoutId id="2147484023" r:id="rId28"/>
    <p:sldLayoutId id="2147484024" r:id="rId29"/>
    <p:sldLayoutId id="2147484025" r:id="rId30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 cap="none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685800" rtl="0" eaLnBrk="1" latinLnBrk="0" hangingPunct="1">
        <a:spcBef>
          <a:spcPts val="9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9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9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9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900"/>
        </a:spcBef>
        <a:buFont typeface="Arial"/>
        <a:buChar char="»"/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86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0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616" y="0"/>
            <a:ext cx="1929384" cy="1028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319" y="914402"/>
            <a:ext cx="14715906" cy="1824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6319" y="2738437"/>
            <a:ext cx="14715906" cy="6643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5763865" y="7607738"/>
            <a:ext cx="397150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 cap="all" spc="4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February 28, 2022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5671741" y="2111104"/>
            <a:ext cx="415574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cap="all" spc="4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40182" y="4708478"/>
            <a:ext cx="818867" cy="8700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8736065" y="9513978"/>
              <a:ext cx="540" cy="5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722565" y="9500478"/>
                <a:ext cx="27000" cy="2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155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0" r:id="rId2"/>
    <p:sldLayoutId id="2147483969" r:id="rId3"/>
    <p:sldLayoutId id="2147483968" r:id="rId4"/>
    <p:sldLayoutId id="2147483967" r:id="rId5"/>
    <p:sldLayoutId id="2147483966" r:id="rId6"/>
    <p:sldLayoutId id="2147483965" r:id="rId7"/>
    <p:sldLayoutId id="2147483964" r:id="rId8"/>
    <p:sldLayoutId id="2147483963" r:id="rId9"/>
    <p:sldLayoutId id="2147483962" r:id="rId10"/>
    <p:sldLayoutId id="2147483961" r:id="rId11"/>
  </p:sldLayoutIdLst>
  <p:hf sldNum="0" hdr="0" ftr="0" dt="0"/>
  <p:txStyles>
    <p:titleStyle>
      <a:lvl1pPr algn="l" defTabSz="1371600" rtl="0" eaLnBrk="1" latinLnBrk="0" hangingPunct="1">
        <a:lnSpc>
          <a:spcPct val="110000"/>
        </a:lnSpc>
        <a:spcBef>
          <a:spcPct val="0"/>
        </a:spcBef>
        <a:buNone/>
        <a:defRPr sz="4200" kern="1200" cap="all" spc="9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1500"/>
        </a:spcBef>
        <a:buSzPct val="80000"/>
        <a:buFont typeface="Arial" panose="020B0604020202020204" pitchFamily="34" charset="0"/>
        <a:buChar char="•"/>
        <a:defRPr sz="3000" kern="1200" spc="75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411480" indent="0" algn="l" defTabSz="1371600" rtl="0" eaLnBrk="1" latinLnBrk="0" hangingPunct="1">
        <a:lnSpc>
          <a:spcPct val="100000"/>
        </a:lnSpc>
        <a:spcBef>
          <a:spcPts val="750"/>
        </a:spcBef>
        <a:buFontTx/>
        <a:buNone/>
        <a:defRPr sz="2700" kern="1200" spc="75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908685" indent="-428625" algn="l" defTabSz="1371600" rtl="0" eaLnBrk="1" latinLnBrk="0" hangingPunct="1">
        <a:lnSpc>
          <a:spcPct val="100000"/>
        </a:lnSpc>
        <a:spcBef>
          <a:spcPts val="750"/>
        </a:spcBef>
        <a:buSzPct val="80000"/>
        <a:buFont typeface="Arial" panose="020B0604020202020204" pitchFamily="34" charset="0"/>
        <a:buChar char="•"/>
        <a:defRPr sz="2400" kern="1200" spc="75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946404" indent="0" algn="l" defTabSz="1371600" rtl="0" eaLnBrk="1" latinLnBrk="0" hangingPunct="1">
        <a:lnSpc>
          <a:spcPct val="100000"/>
        </a:lnSpc>
        <a:spcBef>
          <a:spcPts val="750"/>
        </a:spcBef>
        <a:buFontTx/>
        <a:buNone/>
        <a:defRPr sz="2100" kern="1200" spc="75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1234440" indent="-342900" algn="l" defTabSz="1371600" rtl="0" eaLnBrk="1" latinLnBrk="0" hangingPunct="1">
        <a:lnSpc>
          <a:spcPct val="100000"/>
        </a:lnSpc>
        <a:spcBef>
          <a:spcPts val="750"/>
        </a:spcBef>
        <a:buSzPct val="80000"/>
        <a:buFont typeface="Arial" panose="020B0604020202020204" pitchFamily="34" charset="0"/>
        <a:buChar char="•"/>
        <a:defRPr sz="2100" kern="1200" spc="75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6" y="1156335"/>
            <a:ext cx="11003753" cy="19034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726" y="3240024"/>
            <a:ext cx="11003753" cy="5401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0393" y="685801"/>
            <a:ext cx="541230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7726" y="9211628"/>
            <a:ext cx="541230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14517" y="9211628"/>
            <a:ext cx="122072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5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buNone/>
        <a:defRPr sz="6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3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27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E1B51-FDAE-45D9-8C2E-D6D8F24435C3}" type="datetimeFigureOut">
              <a:rPr lang="en-CA" smtClean="0"/>
              <a:t>2022-02-28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41B0F-F2FE-4008-94E7-866D081A8C3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250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  <p:sldLayoutId id="2147484074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8283428" cy="10287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1556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3267986"/>
            <a:ext cx="15773400" cy="5997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64406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 cap="all" spc="225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644063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 cap="all" spc="225" baseline="0">
                <a:solidFill>
                  <a:srgbClr val="FFFFFF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64406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cap="all" spc="225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0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68" r:id="rId2"/>
    <p:sldLayoutId id="2147484167" r:id="rId3"/>
    <p:sldLayoutId id="2147484166" r:id="rId4"/>
    <p:sldLayoutId id="2147484165" r:id="rId5"/>
    <p:sldLayoutId id="2147484164" r:id="rId6"/>
    <p:sldLayoutId id="2147484163" r:id="rId7"/>
    <p:sldLayoutId id="2147484162" r:id="rId8"/>
    <p:sldLayoutId id="2147484161" r:id="rId9"/>
    <p:sldLayoutId id="2147484160" r:id="rId10"/>
    <p:sldLayoutId id="2147484159" r:id="rId11"/>
  </p:sldLayoutIdLst>
  <p:txStyles>
    <p:titleStyle>
      <a:lvl1pPr marL="0" algn="l" defTabSz="1371600" rtl="0" eaLnBrk="1" latinLnBrk="0" hangingPunct="1">
        <a:lnSpc>
          <a:spcPct val="90000"/>
        </a:lnSpc>
        <a:spcBef>
          <a:spcPct val="0"/>
        </a:spcBef>
        <a:buNone/>
        <a:defRPr lang="en-US" sz="78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685800" indent="-342900" algn="l" defTabSz="1371600" rtl="0" eaLnBrk="1" latinLnBrk="0" hangingPunct="1">
        <a:lnSpc>
          <a:spcPct val="110000"/>
        </a:lnSpc>
        <a:spcBef>
          <a:spcPts val="1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4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1200150" indent="-342900" algn="l" defTabSz="1371600" rtl="0" eaLnBrk="1" latinLnBrk="0" hangingPunct="1">
        <a:lnSpc>
          <a:spcPct val="110000"/>
        </a:lnSpc>
        <a:spcBef>
          <a:spcPts val="75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6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885950" indent="-342900" algn="l" defTabSz="1371600" rtl="0" eaLnBrk="1" latinLnBrk="0" hangingPunct="1">
        <a:lnSpc>
          <a:spcPct val="110000"/>
        </a:lnSpc>
        <a:spcBef>
          <a:spcPts val="75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2486025" indent="-342900" algn="l" defTabSz="1371600" rtl="0" eaLnBrk="1" latinLnBrk="0" hangingPunct="1">
        <a:lnSpc>
          <a:spcPct val="110000"/>
        </a:lnSpc>
        <a:spcBef>
          <a:spcPts val="75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7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3171825" indent="-342900" algn="l" defTabSz="1371600" rtl="0" eaLnBrk="1" latinLnBrk="0" hangingPunct="1">
        <a:lnSpc>
          <a:spcPct val="110000"/>
        </a:lnSpc>
        <a:spcBef>
          <a:spcPts val="75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7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100" y="592934"/>
            <a:ext cx="15319800" cy="166925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100" y="2528888"/>
            <a:ext cx="15319800" cy="6060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5000" y="9535753"/>
            <a:ext cx="2640225" cy="692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31468" y="9536400"/>
            <a:ext cx="10025064" cy="69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 cap="all" spc="45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74200" y="9536400"/>
            <a:ext cx="2640225" cy="69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63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2" r:id="rId2"/>
    <p:sldLayoutId id="2147484191" r:id="rId3"/>
    <p:sldLayoutId id="2147484190" r:id="rId4"/>
    <p:sldLayoutId id="2147484189" r:id="rId5"/>
    <p:sldLayoutId id="2147484188" r:id="rId6"/>
    <p:sldLayoutId id="2147484187" r:id="rId7"/>
    <p:sldLayoutId id="2147484186" r:id="rId8"/>
    <p:sldLayoutId id="2147484185" r:id="rId9"/>
    <p:sldLayoutId id="2147484184" r:id="rId10"/>
    <p:sldLayoutId id="2147484183" r:id="rId11"/>
  </p:sldLayoutIdLst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buNone/>
        <a:defRPr sz="48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371600" rtl="0" eaLnBrk="1" latinLnBrk="0" hangingPunct="1">
        <a:lnSpc>
          <a:spcPct val="150000"/>
        </a:lnSpc>
        <a:spcBef>
          <a:spcPts val="1500"/>
        </a:spcBef>
        <a:buClr>
          <a:schemeClr val="accent3"/>
        </a:buClr>
        <a:buFont typeface="Wingdings" panose="05000000000000000000" pitchFamily="2" charset="2"/>
        <a:buChar char=""/>
        <a:defRPr sz="3000" kern="1200" spc="75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540000" indent="0" algn="l" defTabSz="1371600" rtl="0" eaLnBrk="1" latinLnBrk="0" hangingPunct="1">
        <a:lnSpc>
          <a:spcPct val="150000"/>
        </a:lnSpc>
        <a:spcBef>
          <a:spcPts val="750"/>
        </a:spcBef>
        <a:buFontTx/>
        <a:buNone/>
        <a:defRPr sz="3000" b="0" i="1" kern="1200" spc="75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620000" indent="-540000" algn="l" defTabSz="1371600" rtl="0" eaLnBrk="1" latinLnBrk="0" hangingPunct="1">
        <a:lnSpc>
          <a:spcPct val="150000"/>
        </a:lnSpc>
        <a:spcBef>
          <a:spcPts val="750"/>
        </a:spcBef>
        <a:buClr>
          <a:schemeClr val="accent3"/>
        </a:buClr>
        <a:buFont typeface="Wingdings" panose="05000000000000000000" pitchFamily="2" charset="2"/>
        <a:buChar char=""/>
        <a:defRPr sz="3000" kern="1200" spc="75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20000" indent="0" algn="l" defTabSz="1371600" rtl="0" eaLnBrk="1" latinLnBrk="0" hangingPunct="1">
        <a:lnSpc>
          <a:spcPct val="150000"/>
        </a:lnSpc>
        <a:spcBef>
          <a:spcPts val="750"/>
        </a:spcBef>
        <a:buClr>
          <a:schemeClr val="accent3"/>
        </a:buClr>
        <a:buFontTx/>
        <a:buNone/>
        <a:defRPr sz="3000" b="0" i="1" kern="1200" spc="75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700000" indent="-540000" algn="l" defTabSz="1371600" rtl="0" eaLnBrk="1" latinLnBrk="0" hangingPunct="1">
        <a:lnSpc>
          <a:spcPct val="150000"/>
        </a:lnSpc>
        <a:spcBef>
          <a:spcPts val="750"/>
        </a:spcBef>
        <a:buClr>
          <a:schemeClr val="accent3"/>
        </a:buClr>
        <a:buFont typeface="Wingdings" panose="05000000000000000000" pitchFamily="2" charset="2"/>
        <a:buChar char=""/>
        <a:defRPr sz="3000" kern="1200" spc="75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11" Type="http://schemas.openxmlformats.org/officeDocument/2006/relationships/image" Target="../media/image85.sv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8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e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png"/><Relationship Id="rId5" Type="http://schemas.openxmlformats.org/officeDocument/2006/relationships/image" Target="../media/image88.svg"/><Relationship Id="rId4" Type="http://schemas.openxmlformats.org/officeDocument/2006/relationships/image" Target="../media/image60.png"/><Relationship Id="rId9" Type="http://schemas.openxmlformats.org/officeDocument/2006/relationships/image" Target="../media/image9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9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11" Type="http://schemas.openxmlformats.org/officeDocument/2006/relationships/image" Target="../media/image99.sv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9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5" Type="http://schemas.openxmlformats.org/officeDocument/2006/relationships/image" Target="../media/image28.png"/><Relationship Id="rId10" Type="http://schemas.openxmlformats.org/officeDocument/2006/relationships/image" Target="../media/image35.svg"/><Relationship Id="rId4" Type="http://schemas.microsoft.com/office/2007/relationships/hdphoto" Target="../media/hdphoto3.wdp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50.svg"/><Relationship Id="rId3" Type="http://schemas.openxmlformats.org/officeDocument/2006/relationships/image" Target="../media/image37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9.png"/><Relationship Id="rId17" Type="http://schemas.openxmlformats.org/officeDocument/2006/relationships/image" Target="../media/image5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8.svg"/><Relationship Id="rId5" Type="http://schemas.openxmlformats.org/officeDocument/2006/relationships/diagramData" Target="../diagrams/data1.xml"/><Relationship Id="rId15" Type="http://schemas.openxmlformats.org/officeDocument/2006/relationships/image" Target="../media/image52.svg"/><Relationship Id="rId10" Type="http://schemas.openxmlformats.org/officeDocument/2006/relationships/image" Target="../media/image38.png"/><Relationship Id="rId4" Type="http://schemas.microsoft.com/office/2007/relationships/hdphoto" Target="../media/hdphoto4.wdp"/><Relationship Id="rId9" Type="http://schemas.microsoft.com/office/2007/relationships/diagramDrawing" Target="../diagrams/drawing1.xml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3.svg"/><Relationship Id="rId3" Type="http://schemas.openxmlformats.org/officeDocument/2006/relationships/image" Target="../media/image42.png"/><Relationship Id="rId7" Type="http://schemas.openxmlformats.org/officeDocument/2006/relationships/image" Target="../media/image57.sv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11" Type="http://schemas.openxmlformats.org/officeDocument/2006/relationships/image" Target="../media/image61.sv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5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e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9.png"/><Relationship Id="rId5" Type="http://schemas.openxmlformats.org/officeDocument/2006/relationships/image" Target="../media/image66.svg"/><Relationship Id="rId4" Type="http://schemas.openxmlformats.org/officeDocument/2006/relationships/image" Target="../media/image48.png"/><Relationship Id="rId9" Type="http://schemas.openxmlformats.org/officeDocument/2006/relationships/image" Target="../media/image7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4.svg"/><Relationship Id="rId5" Type="http://schemas.openxmlformats.org/officeDocument/2006/relationships/image" Target="../media/image52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433"/>
            <a:ext cx="18301671" cy="10321291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F87E4323-C4C0-40B0-A0B2-99DEA325A53E}"/>
              </a:ext>
            </a:extLst>
          </p:cNvPr>
          <p:cNvSpPr/>
          <p:nvPr/>
        </p:nvSpPr>
        <p:spPr>
          <a:xfrm>
            <a:off x="0" y="3250896"/>
            <a:ext cx="7046088" cy="7070395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D806E38-0526-465C-BD1E-9244BA719DCF}"/>
              </a:ext>
            </a:extLst>
          </p:cNvPr>
          <p:cNvSpPr/>
          <p:nvPr/>
        </p:nvSpPr>
        <p:spPr>
          <a:xfrm flipH="1">
            <a:off x="0" y="0"/>
            <a:ext cx="18288000" cy="10309859"/>
          </a:xfrm>
          <a:prstGeom prst="rtTriangle">
            <a:avLst/>
          </a:prstGeom>
          <a:solidFill>
            <a:srgbClr val="1D292C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76F223-2FC8-445F-9F79-246E6B0B4330}"/>
              </a:ext>
            </a:extLst>
          </p:cNvPr>
          <p:cNvSpPr txBox="1">
            <a:spLocks/>
          </p:cNvSpPr>
          <p:nvPr/>
        </p:nvSpPr>
        <p:spPr>
          <a:xfrm rot="19833488">
            <a:off x="4144457" y="3780770"/>
            <a:ext cx="11466556" cy="2203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E8ECE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VaccineConnect: Keep it REAL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DC9935-AC83-4463-9BAC-C3DF7EADA263}"/>
              </a:ext>
            </a:extLst>
          </p:cNvPr>
          <p:cNvSpPr txBox="1">
            <a:spLocks/>
          </p:cNvSpPr>
          <p:nvPr/>
        </p:nvSpPr>
        <p:spPr>
          <a:xfrm rot="19800000">
            <a:off x="6008429" y="5752635"/>
            <a:ext cx="10230953" cy="6509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81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6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43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5124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6405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7686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8967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0248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50" spc="300" dirty="0">
                <a:solidFill>
                  <a:srgbClr val="E8ECED"/>
                </a:solidFill>
                <a:latin typeface="Calibri"/>
                <a:cs typeface="Calibri"/>
              </a:rPr>
              <a:t>PRODUCT MANAGEMENT DURING A PANDEMIC</a:t>
            </a:r>
          </a:p>
          <a:p>
            <a:endParaRPr lang="en-US" spc="300" dirty="0">
              <a:solidFill>
                <a:srgbClr val="E8ECE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3E5330-9B9B-46B5-9AD8-1B8CB3D8A0E0}"/>
              </a:ext>
            </a:extLst>
          </p:cNvPr>
          <p:cNvGrpSpPr/>
          <p:nvPr/>
        </p:nvGrpSpPr>
        <p:grpSpPr>
          <a:xfrm>
            <a:off x="304800" y="226078"/>
            <a:ext cx="7017973" cy="326380"/>
            <a:chOff x="8763000" y="4296515"/>
            <a:chExt cx="7017973" cy="326380"/>
          </a:xfrm>
        </p:grpSpPr>
        <p:pic>
          <p:nvPicPr>
            <p:cNvPr id="19" name="Picture 18" descr="File:Santé Canada.svg - Wikimedia Commons">
              <a:extLst>
                <a:ext uri="{FF2B5EF4-FFF2-40B4-BE49-F238E27FC236}">
                  <a16:creationId xmlns:a16="http://schemas.microsoft.com/office/drawing/2014/main" id="{130CE702-1C8A-4D70-8834-D14E184499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000" y="4296515"/>
              <a:ext cx="2209800" cy="29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ile:PHAC wordmark.svg - Wikimedia Commons">
              <a:extLst>
                <a:ext uri="{FF2B5EF4-FFF2-40B4-BE49-F238E27FC236}">
                  <a16:creationId xmlns:a16="http://schemas.microsoft.com/office/drawing/2014/main" id="{D453BA16-2B89-4DF0-AE3F-FC13DEEE3D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4773" y="4296515"/>
              <a:ext cx="3886200" cy="326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6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5106" cy="102720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15371E-6E70-4C22-971C-BD42E8494D1D}"/>
              </a:ext>
            </a:extLst>
          </p:cNvPr>
          <p:cNvSpPr/>
          <p:nvPr/>
        </p:nvSpPr>
        <p:spPr>
          <a:xfrm>
            <a:off x="2894" y="2200637"/>
            <a:ext cx="18282212" cy="6007260"/>
          </a:xfrm>
          <a:prstGeom prst="rect">
            <a:avLst/>
          </a:prstGeom>
          <a:solidFill>
            <a:srgbClr val="2C3E42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83D2CEA-2161-4A67-8A18-B1A9B9F8B73C}"/>
              </a:ext>
            </a:extLst>
          </p:cNvPr>
          <p:cNvSpPr txBox="1">
            <a:spLocks/>
          </p:cNvSpPr>
          <p:nvPr/>
        </p:nvSpPr>
        <p:spPr>
          <a:xfrm>
            <a:off x="7165" y="3267592"/>
            <a:ext cx="7182521" cy="49385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514350" indent="-51435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defTabSz="685800" rtl="0" eaLnBrk="1" latinLnBrk="0" hangingPunct="1">
              <a:spcBef>
                <a:spcPts val="9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685800" rtl="0" eaLnBrk="1" latinLnBrk="0" hangingPunct="1">
              <a:spcBef>
                <a:spcPts val="9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685800" rtl="0" eaLnBrk="1" latinLnBrk="0" hangingPunct="1">
              <a:spcBef>
                <a:spcPts val="900"/>
              </a:spcBef>
              <a:buFont typeface="Arial"/>
              <a:buChar char="»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 Light"/>
                <a:cs typeface="Calibri Light"/>
              </a:rPr>
              <a:t>Unparalleled Level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>
              <a:buFont typeface="Arial"/>
              <a:buChar char="•"/>
            </a:pPr>
            <a:endParaRPr lang="en-CA" sz="2800" b="1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28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20B3F4-34BE-4C13-BBD4-DEED80481057}"/>
              </a:ext>
            </a:extLst>
          </p:cNvPr>
          <p:cNvSpPr txBox="1">
            <a:spLocks/>
          </p:cNvSpPr>
          <p:nvPr/>
        </p:nvSpPr>
        <p:spPr>
          <a:xfrm>
            <a:off x="4163033" y="899048"/>
            <a:ext cx="9193212" cy="13271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0" dirty="0">
                <a:solidFill>
                  <a:schemeClr val="accent5"/>
                </a:solidFill>
                <a:latin typeface="Calibri Light"/>
                <a:cs typeface="Calibri Light"/>
              </a:rPr>
              <a:t>Service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49B1896-6E61-45B7-8B35-137DDA959F06}"/>
              </a:ext>
            </a:extLst>
          </p:cNvPr>
          <p:cNvSpPr txBox="1">
            <a:spLocks/>
          </p:cNvSpPr>
          <p:nvPr/>
        </p:nvSpPr>
        <p:spPr>
          <a:xfrm>
            <a:off x="4813446" y="3267593"/>
            <a:ext cx="8670235" cy="49385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514350" indent="-51435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defTabSz="685800" rtl="0" eaLnBrk="1" latinLnBrk="0" hangingPunct="1">
              <a:spcBef>
                <a:spcPts val="9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685800" rtl="0" eaLnBrk="1" latinLnBrk="0" hangingPunct="1">
              <a:spcBef>
                <a:spcPts val="9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685800" rtl="0" eaLnBrk="1" latinLnBrk="0" hangingPunct="1">
              <a:spcBef>
                <a:spcPts val="900"/>
              </a:spcBef>
              <a:buFont typeface="Arial"/>
              <a:buChar char="»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 Light"/>
                <a:cs typeface="Calibri Light"/>
              </a:rPr>
              <a:t>Flexible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>
              <a:buFont typeface="Arial"/>
              <a:buChar char="•"/>
            </a:pPr>
            <a:endParaRPr lang="en-CA" sz="2800" b="1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28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685610-D7EE-47D4-BD45-E1661D985193}"/>
              </a:ext>
            </a:extLst>
          </p:cNvPr>
          <p:cNvSpPr txBox="1">
            <a:spLocks/>
          </p:cNvSpPr>
          <p:nvPr/>
        </p:nvSpPr>
        <p:spPr>
          <a:xfrm>
            <a:off x="10612059" y="3267592"/>
            <a:ext cx="8670235" cy="49385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514350" indent="-51435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defTabSz="685800" rtl="0" eaLnBrk="1" latinLnBrk="0" hangingPunct="1">
              <a:spcBef>
                <a:spcPts val="9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685800" rtl="0" eaLnBrk="1" latinLnBrk="0" hangingPunct="1">
              <a:spcBef>
                <a:spcPts val="9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685800" rtl="0" eaLnBrk="1" latinLnBrk="0" hangingPunct="1">
              <a:spcBef>
                <a:spcPts val="900"/>
              </a:spcBef>
              <a:buFont typeface="Arial"/>
              <a:buChar char="»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CA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 Light"/>
                <a:cs typeface="Calibri Light"/>
              </a:rPr>
              <a:t>Long-term</a:t>
            </a:r>
            <a:endParaRPr lang="en-CA" sz="32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28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2800" b="1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28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phic 16" descr="Open hand with plant outline">
            <a:extLst>
              <a:ext uri="{FF2B5EF4-FFF2-40B4-BE49-F238E27FC236}">
                <a16:creationId xmlns:a16="http://schemas.microsoft.com/office/drawing/2014/main" id="{D8901862-C8D1-46C0-8D9F-11B7311AD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61115" y="4342572"/>
            <a:ext cx="2985052" cy="2985052"/>
          </a:xfrm>
          <a:prstGeom prst="rect">
            <a:avLst/>
          </a:prstGeom>
        </p:spPr>
      </p:pic>
      <p:pic>
        <p:nvPicPr>
          <p:cNvPr id="6" name="Graphic 9" descr="Shuffle outline">
            <a:extLst>
              <a:ext uri="{FF2B5EF4-FFF2-40B4-BE49-F238E27FC236}">
                <a16:creationId xmlns:a16="http://schemas.microsoft.com/office/drawing/2014/main" id="{780D44D5-CE70-4B6C-B770-3835F92C6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25657" y="4341585"/>
            <a:ext cx="2855686" cy="2910115"/>
          </a:xfrm>
          <a:prstGeom prst="rect">
            <a:avLst/>
          </a:prstGeom>
        </p:spPr>
      </p:pic>
      <p:pic>
        <p:nvPicPr>
          <p:cNvPr id="10" name="Graphic 10" descr="Signal outline">
            <a:extLst>
              <a:ext uri="{FF2B5EF4-FFF2-40B4-BE49-F238E27FC236}">
                <a16:creationId xmlns:a16="http://schemas.microsoft.com/office/drawing/2014/main" id="{D25C671D-C561-45A3-A0B3-6ACA9F820B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8657" y="3652157"/>
            <a:ext cx="3617685" cy="36721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A69365-CB08-41FA-9AE3-AD1E9E42FACB}"/>
              </a:ext>
            </a:extLst>
          </p:cNvPr>
          <p:cNvCxnSpPr/>
          <p:nvPr/>
        </p:nvCxnSpPr>
        <p:spPr>
          <a:xfrm>
            <a:off x="6591299" y="2025643"/>
            <a:ext cx="43434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3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-1"/>
            <a:ext cx="18334109" cy="10313965"/>
            <a:chOff x="0" y="13309"/>
            <a:chExt cx="10502086" cy="5908013"/>
          </a:xfrm>
        </p:grpSpPr>
        <p:sp>
          <p:nvSpPr>
            <p:cNvPr id="3" name="Freeform 3"/>
            <p:cNvSpPr/>
            <p:nvPr/>
          </p:nvSpPr>
          <p:spPr>
            <a:xfrm>
              <a:off x="0" y="13309"/>
              <a:ext cx="10502086" cy="5908013"/>
            </a:xfrm>
            <a:prstGeom prst="rect">
              <a:avLst/>
            </a:prstGeom>
            <a:blipFill>
              <a:blip r:embed="rId3"/>
              <a:stretch>
                <a:fillRect t="-9339" b="-9339"/>
              </a:stretch>
            </a:blipFill>
          </p:spPr>
        </p:sp>
      </p:grpSp>
      <p:sp>
        <p:nvSpPr>
          <p:cNvPr id="5" name="Rectangle 4"/>
          <p:cNvSpPr/>
          <p:nvPr/>
        </p:nvSpPr>
        <p:spPr>
          <a:xfrm>
            <a:off x="7315200" y="-2"/>
            <a:ext cx="11034951" cy="10313965"/>
          </a:xfrm>
          <a:prstGeom prst="rect">
            <a:avLst/>
          </a:prstGeom>
          <a:gradFill flip="none" rotWithShape="1">
            <a:gsLst>
              <a:gs pos="0">
                <a:srgbClr val="F6F1EB">
                  <a:alpha val="0"/>
                </a:srgbClr>
              </a:gs>
              <a:gs pos="17000">
                <a:srgbClr val="F6F1EB">
                  <a:alpha val="43000"/>
                </a:srgbClr>
              </a:gs>
              <a:gs pos="67000">
                <a:srgbClr val="F6F1EB"/>
              </a:gs>
              <a:gs pos="100000">
                <a:srgbClr val="F6F1EB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pPr algn="ctr">
              <a:lnSpc>
                <a:spcPct val="200000"/>
              </a:lnSpc>
            </a:pPr>
            <a:endParaRPr lang="en-CA" sz="3600" dirty="0">
              <a:latin typeface="Calibri Light"/>
              <a:ea typeface="+mn-lt"/>
              <a:cs typeface="+mn-l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991600" y="495300"/>
            <a:ext cx="7924800" cy="1346487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algn="ctr" defTabSz="685800">
              <a:spcBef>
                <a:spcPct val="0"/>
              </a:spcBef>
              <a:buNone/>
              <a:defRPr sz="8800" b="0" i="0" cap="all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cap="none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Success Story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E8898-FD02-4883-9E51-5EC868293529}"/>
              </a:ext>
            </a:extLst>
          </p:cNvPr>
          <p:cNvSpPr txBox="1"/>
          <p:nvPr/>
        </p:nvSpPr>
        <p:spPr>
          <a:xfrm>
            <a:off x="8481350" y="3757431"/>
            <a:ext cx="9065869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3200" dirty="0">
                <a:solidFill>
                  <a:schemeClr val="accent5"/>
                </a:solidFill>
                <a:latin typeface="Calibri Light"/>
                <a:cs typeface="Calibri Light"/>
              </a:rPr>
              <a:t>67M+ doses of vaccines delivered</a:t>
            </a:r>
            <a:r>
              <a:rPr lang="en-CA" sz="3200" dirty="0">
                <a:latin typeface="Calibri Light"/>
                <a:cs typeface="Calibri Light"/>
              </a:rPr>
              <a:t/>
            </a:r>
            <a:br>
              <a:rPr lang="en-CA" sz="3200" dirty="0">
                <a:latin typeface="Calibri Light"/>
                <a:cs typeface="Calibri Light"/>
              </a:rPr>
            </a:br>
            <a:r>
              <a:rPr lang="en-CA" sz="3200" dirty="0">
                <a:latin typeface="Calibri Light"/>
                <a:cs typeface="Calibri Light"/>
              </a:rPr>
              <a:t/>
            </a:r>
            <a:br>
              <a:rPr lang="en-CA" sz="3200" dirty="0">
                <a:latin typeface="Calibri Light"/>
                <a:cs typeface="Calibri Light"/>
              </a:rPr>
            </a:br>
            <a:r>
              <a:rPr lang="en-CA" sz="3200" dirty="0">
                <a:latin typeface="Calibri Light"/>
                <a:cs typeface="Calibri Light"/>
              </a:rPr>
              <a:t/>
            </a:r>
            <a:br>
              <a:rPr lang="en-CA" sz="3200" dirty="0">
                <a:latin typeface="Calibri Light"/>
                <a:cs typeface="Calibri Light"/>
              </a:rPr>
            </a:br>
            <a:endParaRPr lang="en-CA" sz="3200" dirty="0">
              <a:solidFill>
                <a:schemeClr val="accent5"/>
              </a:solidFill>
              <a:latin typeface="Calibri Light"/>
              <a:ea typeface="+mn-lt"/>
              <a:cs typeface="Calibri Light"/>
            </a:endParaRPr>
          </a:p>
          <a:p>
            <a:pPr algn="ctr"/>
            <a:endParaRPr lang="en-CA" sz="3200" dirty="0">
              <a:ea typeface="+mn-lt"/>
              <a:cs typeface="+mn-lt"/>
            </a:endParaRPr>
          </a:p>
          <a:p>
            <a:pPr algn="ctr"/>
            <a:r>
              <a:rPr lang="en-CA" sz="3200" dirty="0">
                <a:solidFill>
                  <a:schemeClr val="accent5"/>
                </a:solidFill>
                <a:latin typeface="Calibri Light"/>
                <a:cs typeface="Calibri Light"/>
              </a:rPr>
              <a:t>9.8M+ vaccine administered</a:t>
            </a:r>
            <a:r>
              <a:rPr lang="en-CA" sz="3200" dirty="0">
                <a:latin typeface="Calibri Light"/>
                <a:cs typeface="Calibri Light"/>
              </a:rPr>
              <a:t/>
            </a:r>
            <a:br>
              <a:rPr lang="en-CA" sz="3200" dirty="0">
                <a:latin typeface="Calibri Light"/>
                <a:cs typeface="Calibri Light"/>
              </a:rPr>
            </a:br>
            <a:r>
              <a:rPr lang="en-CA" sz="3200" dirty="0">
                <a:latin typeface="Calibri Light"/>
                <a:cs typeface="Calibri Light"/>
              </a:rPr>
              <a:t/>
            </a:r>
            <a:br>
              <a:rPr lang="en-CA" sz="3200" dirty="0">
                <a:latin typeface="Calibri Light"/>
                <a:cs typeface="Calibri Light"/>
              </a:rPr>
            </a:br>
            <a:r>
              <a:rPr lang="en-CA" sz="3200" dirty="0">
                <a:latin typeface="Calibri Light"/>
                <a:cs typeface="Calibri Light"/>
              </a:rPr>
              <a:t/>
            </a:r>
            <a:br>
              <a:rPr lang="en-CA" sz="3200" dirty="0">
                <a:latin typeface="Calibri Light"/>
                <a:cs typeface="Calibri Light"/>
              </a:rPr>
            </a:br>
            <a:endParaRPr lang="en-CA" sz="3200" dirty="0">
              <a:ea typeface="+mn-lt"/>
              <a:cs typeface="+mn-lt"/>
            </a:endParaRPr>
          </a:p>
          <a:p>
            <a:pPr algn="ctr"/>
            <a:endParaRPr lang="en-CA" sz="3200" dirty="0">
              <a:ea typeface="+mn-lt"/>
              <a:cs typeface="+mn-lt"/>
            </a:endParaRPr>
          </a:p>
          <a:p>
            <a:pPr algn="ctr"/>
            <a:r>
              <a:rPr lang="en-CA" sz="3200" dirty="0">
                <a:solidFill>
                  <a:schemeClr val="accent5"/>
                </a:solidFill>
                <a:latin typeface="Calibri Light"/>
                <a:cs typeface="Calibri Light"/>
              </a:rPr>
              <a:t>Countless amounts of data analysed</a:t>
            </a:r>
            <a:endParaRPr lang="en-US" sz="3200" dirty="0">
              <a:solidFill>
                <a:schemeClr val="accent5"/>
              </a:solidFill>
              <a:ea typeface="+mn-lt"/>
              <a:cs typeface="+mn-lt"/>
            </a:endParaRPr>
          </a:p>
          <a:p>
            <a:pPr algn="l"/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Graphic 6" descr="Research outline">
            <a:extLst>
              <a:ext uri="{FF2B5EF4-FFF2-40B4-BE49-F238E27FC236}">
                <a16:creationId xmlns:a16="http://schemas.microsoft.com/office/drawing/2014/main" id="{34C5324F-0A7A-448A-B101-A13080976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06446" y="7623377"/>
            <a:ext cx="1001210" cy="1001210"/>
          </a:xfrm>
          <a:prstGeom prst="rect">
            <a:avLst/>
          </a:prstGeom>
        </p:spPr>
      </p:pic>
      <p:pic>
        <p:nvPicPr>
          <p:cNvPr id="7" name="Graphic 7" descr="Needle outline">
            <a:extLst>
              <a:ext uri="{FF2B5EF4-FFF2-40B4-BE49-F238E27FC236}">
                <a16:creationId xmlns:a16="http://schemas.microsoft.com/office/drawing/2014/main" id="{35E7EB8F-AABB-4C51-ABCF-B56F59D88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93255" y="5091415"/>
            <a:ext cx="1001210" cy="1001210"/>
          </a:xfrm>
          <a:prstGeom prst="rect">
            <a:avLst/>
          </a:prstGeom>
        </p:spPr>
      </p:pic>
      <p:pic>
        <p:nvPicPr>
          <p:cNvPr id="8" name="Graphic 8" descr="Box trolley outline">
            <a:extLst>
              <a:ext uri="{FF2B5EF4-FFF2-40B4-BE49-F238E27FC236}">
                <a16:creationId xmlns:a16="http://schemas.microsoft.com/office/drawing/2014/main" id="{CD583CB2-83E2-4014-B44B-6ADA26FAEE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93257" y="2704135"/>
            <a:ext cx="1001210" cy="100121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DBF87E-A619-4464-8A05-B59096809119}"/>
              </a:ext>
            </a:extLst>
          </p:cNvPr>
          <p:cNvCxnSpPr/>
          <p:nvPr/>
        </p:nvCxnSpPr>
        <p:spPr>
          <a:xfrm>
            <a:off x="10836727" y="1862357"/>
            <a:ext cx="43434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0" y="4874"/>
            <a:ext cx="18270136" cy="103127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B3ADCB-4A8B-49FC-8360-7E6F28EF54A1}"/>
              </a:ext>
            </a:extLst>
          </p:cNvPr>
          <p:cNvSpPr/>
          <p:nvPr/>
        </p:nvSpPr>
        <p:spPr>
          <a:xfrm>
            <a:off x="2894" y="4874"/>
            <a:ext cx="18282212" cy="6954746"/>
          </a:xfrm>
          <a:prstGeom prst="rect">
            <a:avLst/>
          </a:prstGeom>
          <a:solidFill>
            <a:srgbClr val="2C3E42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F8513-426D-490E-9C2E-9D1A3820D9B7}"/>
              </a:ext>
            </a:extLst>
          </p:cNvPr>
          <p:cNvSpPr txBox="1"/>
          <p:nvPr/>
        </p:nvSpPr>
        <p:spPr>
          <a:xfrm>
            <a:off x="1354144" y="3637595"/>
            <a:ext cx="30387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cap="all" spc="300" dirty="0">
                <a:solidFill>
                  <a:srgbClr val="D1DADB"/>
                </a:solidFill>
                <a:latin typeface="Calibri Light"/>
                <a:cs typeface="Calibri Light"/>
              </a:rPr>
              <a:t>Critical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281D25-1CE8-4C7C-B51B-ECBFD8ECAF85}"/>
              </a:ext>
            </a:extLst>
          </p:cNvPr>
          <p:cNvSpPr txBox="1"/>
          <p:nvPr/>
        </p:nvSpPr>
        <p:spPr>
          <a:xfrm>
            <a:off x="7624613" y="3637595"/>
            <a:ext cx="30387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cap="all" spc="300" dirty="0">
                <a:solidFill>
                  <a:srgbClr val="D1DADB"/>
                </a:solidFill>
                <a:latin typeface="Calibri Light"/>
                <a:cs typeface="Calibri Light"/>
              </a:rPr>
              <a:t>Future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96E9B3-26E7-4303-9BDE-40D638695100}"/>
              </a:ext>
            </a:extLst>
          </p:cNvPr>
          <p:cNvSpPr txBox="1"/>
          <p:nvPr/>
        </p:nvSpPr>
        <p:spPr>
          <a:xfrm>
            <a:off x="13092795" y="3637595"/>
            <a:ext cx="30387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cap="all" spc="300" dirty="0">
                <a:solidFill>
                  <a:srgbClr val="D1DADB"/>
                </a:solidFill>
                <a:latin typeface="Calibri Light"/>
                <a:cs typeface="Calibri Light"/>
              </a:rPr>
              <a:t>Permanent</a:t>
            </a:r>
          </a:p>
        </p:txBody>
      </p:sp>
      <p:pic>
        <p:nvPicPr>
          <p:cNvPr id="11" name="Graphic 11" descr="Open folder outline">
            <a:extLst>
              <a:ext uri="{FF2B5EF4-FFF2-40B4-BE49-F238E27FC236}">
                <a16:creationId xmlns:a16="http://schemas.microsoft.com/office/drawing/2014/main" id="{899A8FF9-CAB0-4178-AFD2-186426386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54982" y="2723195"/>
            <a:ext cx="914400" cy="914400"/>
          </a:xfrm>
          <a:prstGeom prst="rect">
            <a:avLst/>
          </a:prstGeom>
        </p:spPr>
      </p:pic>
      <p:pic>
        <p:nvPicPr>
          <p:cNvPr id="12" name="Graphic 12" descr="Immunity outline">
            <a:extLst>
              <a:ext uri="{FF2B5EF4-FFF2-40B4-BE49-F238E27FC236}">
                <a16:creationId xmlns:a16="http://schemas.microsoft.com/office/drawing/2014/main" id="{7AFDCB56-3527-46E6-94BE-BA0E45EC8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16750" y="2723195"/>
            <a:ext cx="914400" cy="914400"/>
          </a:xfrm>
          <a:prstGeom prst="rect">
            <a:avLst/>
          </a:prstGeom>
        </p:spPr>
      </p:pic>
      <p:pic>
        <p:nvPicPr>
          <p:cNvPr id="14" name="Graphic 14" descr="Tools outline">
            <a:extLst>
              <a:ext uri="{FF2B5EF4-FFF2-40B4-BE49-F238E27FC236}">
                <a16:creationId xmlns:a16="http://schemas.microsoft.com/office/drawing/2014/main" id="{EE77A64B-BAC7-4CE6-A91D-C6A007246F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16331" y="25891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8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405987" cy="103667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800100"/>
            <a:ext cx="12725400" cy="8763000"/>
          </a:xfrm>
          <a:prstGeom prst="rect">
            <a:avLst/>
          </a:prstGeom>
          <a:solidFill>
            <a:srgbClr val="2C3E42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A5BC3A6-8D3B-44B1-B15B-E38C890E1142}"/>
              </a:ext>
            </a:extLst>
          </p:cNvPr>
          <p:cNvSpPr txBox="1">
            <a:spLocks/>
          </p:cNvSpPr>
          <p:nvPr/>
        </p:nvSpPr>
        <p:spPr>
          <a:xfrm>
            <a:off x="3619484" y="2019300"/>
            <a:ext cx="11049001" cy="7227011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cs typeface="Calibri Light"/>
              </a:rPr>
              <a:t>“Being a </a:t>
            </a:r>
            <a:r>
              <a:rPr lang="en-US" sz="6600" b="0" i="1" strike="sngStrike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cs typeface="Calibri Light"/>
              </a:rPr>
              <a:t>Project</a:t>
            </a:r>
            <a:r>
              <a:rPr lang="en-US" sz="6600" b="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cs typeface="Calibri Light"/>
              </a:rPr>
              <a:t> Product Manager is like being an artist, you have the different colored process streams combining into a work of art.”</a:t>
            </a:r>
            <a:r>
              <a:rPr lang="en-US" sz="66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cs typeface="Calibri Light"/>
              </a:rPr>
              <a:t> </a:t>
            </a:r>
          </a:p>
          <a:p>
            <a:r>
              <a:rPr lang="en-US" b="0" dirty="0"/>
              <a:t/>
            </a:r>
            <a:br>
              <a:rPr lang="en-US" b="0" dirty="0"/>
            </a:br>
            <a:r>
              <a:rPr lang="en-US" sz="2800" b="0" dirty="0">
                <a:solidFill>
                  <a:schemeClr val="bg1"/>
                </a:solidFill>
              </a:rPr>
              <a:t>Greg Cimmarrusti</a:t>
            </a:r>
            <a:endParaRPr lang="en-US" sz="2800" b="0" dirty="0">
              <a:solidFill>
                <a:schemeClr val="bg1"/>
              </a:solidFill>
              <a:cs typeface="Arial"/>
            </a:endParaRPr>
          </a:p>
          <a:p>
            <a:pPr algn="ctr"/>
            <a:endParaRPr lang="en-US" sz="6600" b="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05400" y="1562100"/>
            <a:ext cx="7467600" cy="0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05400" y="8648700"/>
            <a:ext cx="7467600" cy="0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72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E7800227-C3AB-49D2-B31A-0C4C34CA1C8E}"/>
              </a:ext>
            </a:extLst>
          </p:cNvPr>
          <p:cNvSpPr/>
          <p:nvPr/>
        </p:nvSpPr>
        <p:spPr bwMode="gray">
          <a:xfrm>
            <a:off x="6815" y="1622217"/>
            <a:ext cx="18282300" cy="8545726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square" lIns="1371600" tIns="133350" rIns="1371600" bIns="133350" rtlCol="0" anchor="ctr"/>
          <a:lstStyle/>
          <a:p>
            <a:pPr algn="ctr"/>
            <a:endParaRPr lang="en-CA" sz="2400" b="1" dirty="0"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3B97CE-5CD3-8B4D-A437-B7F78E974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745" y="271289"/>
            <a:ext cx="6759107" cy="1001268"/>
          </a:xfrm>
        </p:spPr>
        <p:txBody>
          <a:bodyPr>
            <a:noAutofit/>
          </a:bodyPr>
          <a:lstStyle/>
          <a:p>
            <a:pPr algn="ctr"/>
            <a:r>
              <a:rPr lang="en-US" sz="7200" b="0" dirty="0">
                <a:solidFill>
                  <a:schemeClr val="accent6"/>
                </a:solidFill>
                <a:latin typeface="+mj-lt"/>
                <a:cs typeface="Arial"/>
              </a:rPr>
              <a:t>VaccineConnect</a:t>
            </a:r>
            <a:endParaRPr lang="en-US" sz="72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755611-281C-4ABD-BFE3-85209294B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28" y="2285645"/>
            <a:ext cx="8753099" cy="350785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latin typeface="+mj-lt"/>
              </a:rPr>
              <a:t>VaccineConnect was initiated to meet the needs and mandate of COVID-19. The platform is modernizing the current infrastructure and providing the foundation required to be in a state of readiness for future pandemics. </a:t>
            </a:r>
          </a:p>
        </p:txBody>
      </p:sp>
      <p:sp>
        <p:nvSpPr>
          <p:cNvPr id="53" name="Circular Arrow 52"/>
          <p:cNvSpPr/>
          <p:nvPr/>
        </p:nvSpPr>
        <p:spPr>
          <a:xfrm>
            <a:off x="11394521" y="1149807"/>
            <a:ext cx="3883913" cy="3934338"/>
          </a:xfrm>
          <a:prstGeom prst="circularArrow">
            <a:avLst>
              <a:gd name="adj1" fmla="val 2338"/>
              <a:gd name="adj2" fmla="val 282312"/>
              <a:gd name="adj3" fmla="val 19542177"/>
              <a:gd name="adj4" fmla="val 12575511"/>
              <a:gd name="adj5" fmla="val 2728"/>
            </a:avLst>
          </a:pr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419826"/>
              <a:satOff val="8668"/>
              <a:lumOff val="-31765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Group 2"/>
          <p:cNvGrpSpPr/>
          <p:nvPr/>
        </p:nvGrpSpPr>
        <p:grpSpPr>
          <a:xfrm>
            <a:off x="9756855" y="2749774"/>
            <a:ext cx="2504351" cy="1523051"/>
            <a:chOff x="1225769" y="5174348"/>
            <a:chExt cx="1957502" cy="1187683"/>
          </a:xfrm>
        </p:grpSpPr>
        <p:pic>
          <p:nvPicPr>
            <p:cNvPr id="106" name="object 29" descr="Icon&#10;&#10;Description automatically generated">
              <a:extLst>
                <a:ext uri="{FF2B5EF4-FFF2-40B4-BE49-F238E27FC236}">
                  <a16:creationId xmlns:a16="http://schemas.microsoft.com/office/drawing/2014/main" id="{A869266E-684D-4CD5-9DCD-4B0624DDD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9895" y="5940015"/>
              <a:ext cx="1053376" cy="422016"/>
            </a:xfrm>
            <a:prstGeom prst="rect">
              <a:avLst/>
            </a:prstGeom>
          </p:spPr>
        </p:pic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6AAC4D7D-FB5A-4C0F-8877-966006F35A08}"/>
                </a:ext>
              </a:extLst>
            </p:cNvPr>
            <p:cNvGrpSpPr/>
            <p:nvPr/>
          </p:nvGrpSpPr>
          <p:grpSpPr>
            <a:xfrm>
              <a:off x="1225769" y="5563361"/>
              <a:ext cx="1877901" cy="765668"/>
              <a:chOff x="4821773" y="2390986"/>
              <a:chExt cx="1877901" cy="765668"/>
            </a:xfrm>
          </p:grpSpPr>
          <p:sp>
            <p:nvSpPr>
              <p:cNvPr id="122" name="Text Placeholder 5">
                <a:extLst>
                  <a:ext uri="{FF2B5EF4-FFF2-40B4-BE49-F238E27FC236}">
                    <a16:creationId xmlns:a16="http://schemas.microsoft.com/office/drawing/2014/main" id="{7A7D7419-7056-4C81-B7DA-9065E5BF4B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21773" y="2508954"/>
                <a:ext cx="1854610" cy="64770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ts val="16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500" kern="1200" spc="-30">
                    <a:solidFill>
                      <a:schemeClr val="tx2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8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6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4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4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1600">
                  <a:lnSpc>
                    <a:spcPct val="85000"/>
                  </a:lnSpc>
                  <a:spcBef>
                    <a:spcPts val="750"/>
                  </a:spcBef>
                  <a:buClr>
                    <a:srgbClr val="787878"/>
                  </a:buClr>
                  <a:defRPr/>
                </a:pPr>
                <a:r>
                  <a:rPr lang="en-US" sz="1650" b="1" spc="450" dirty="0">
                    <a:solidFill>
                      <a:srgbClr val="000000"/>
                    </a:solidFill>
                    <a:latin typeface="+mn-lt"/>
                    <a:ea typeface="Chronicle Display Black" charset="0"/>
                    <a:cs typeface="Chronicle Display Black" charset="0"/>
                  </a:rPr>
                  <a:t>Intelligent Supply Chain (ISC)</a:t>
                </a: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BCF35A30-9B75-4EC5-9254-E5078C775C48}"/>
                  </a:ext>
                </a:extLst>
              </p:cNvPr>
              <p:cNvCxnSpPr/>
              <p:nvPr/>
            </p:nvCxnSpPr>
            <p:spPr>
              <a:xfrm>
                <a:off x="4821773" y="2390986"/>
                <a:ext cx="1877901" cy="0"/>
              </a:xfrm>
              <a:prstGeom prst="line">
                <a:avLst/>
              </a:prstGeom>
              <a:noFill/>
              <a:ln w="6858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27" name="Text Placeholder 5">
              <a:extLst>
                <a:ext uri="{FF2B5EF4-FFF2-40B4-BE49-F238E27FC236}">
                  <a16:creationId xmlns:a16="http://schemas.microsoft.com/office/drawing/2014/main" id="{7A7D7419-7056-4C81-B7DA-9065E5BF4B6E}"/>
                </a:ext>
              </a:extLst>
            </p:cNvPr>
            <p:cNvSpPr txBox="1">
              <a:spLocks/>
            </p:cNvSpPr>
            <p:nvPr/>
          </p:nvSpPr>
          <p:spPr>
            <a:xfrm>
              <a:off x="1236134" y="5174348"/>
              <a:ext cx="1854610" cy="6477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16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500" kern="1200" spc="-30">
                  <a:solidFill>
                    <a:schemeClr val="tx2"/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8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6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4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4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1600">
                <a:lnSpc>
                  <a:spcPct val="85000"/>
                </a:lnSpc>
                <a:spcBef>
                  <a:spcPts val="750"/>
                </a:spcBef>
                <a:buClr>
                  <a:srgbClr val="787878"/>
                </a:buClr>
                <a:defRPr/>
              </a:pPr>
              <a:r>
                <a:rPr lang="en-US" sz="2700" b="1" spc="450" dirty="0">
                  <a:solidFill>
                    <a:srgbClr val="000000"/>
                  </a:solidFill>
                  <a:latin typeface="+mj-lt"/>
                  <a:ea typeface="Chronicle Display Black" charset="0"/>
                  <a:cs typeface="Chronicle Display Black" charset="0"/>
                </a:rPr>
                <a:t>DELIVER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537376" y="2776190"/>
            <a:ext cx="2488497" cy="1590831"/>
            <a:chOff x="5210720" y="5184731"/>
            <a:chExt cx="1944489" cy="1238603"/>
          </a:xfrm>
        </p:grpSpPr>
        <p:pic>
          <p:nvPicPr>
            <p:cNvPr id="107" name="object 11" descr="Icon&#10;&#10;Description automatically generated">
              <a:extLst>
                <a:ext uri="{FF2B5EF4-FFF2-40B4-BE49-F238E27FC236}">
                  <a16:creationId xmlns:a16="http://schemas.microsoft.com/office/drawing/2014/main" id="{8F023AF1-D6FC-4980-A512-CF0FB7926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7656" y="5868573"/>
              <a:ext cx="558988" cy="554761"/>
            </a:xfrm>
            <a:prstGeom prst="rect">
              <a:avLst/>
            </a:prstGeom>
          </p:spPr>
        </p:pic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0BC082B-9090-4550-9013-E5F491BA082E}"/>
                </a:ext>
              </a:extLst>
            </p:cNvPr>
            <p:cNvGrpSpPr/>
            <p:nvPr/>
          </p:nvGrpSpPr>
          <p:grpSpPr>
            <a:xfrm>
              <a:off x="5212100" y="5556682"/>
              <a:ext cx="1943109" cy="775761"/>
              <a:chOff x="4724400" y="2065608"/>
              <a:chExt cx="1943109" cy="775761"/>
            </a:xfrm>
          </p:grpSpPr>
          <p:sp>
            <p:nvSpPr>
              <p:cNvPr id="119" name="Text Placeholder 5">
                <a:extLst>
                  <a:ext uri="{FF2B5EF4-FFF2-40B4-BE49-F238E27FC236}">
                    <a16:creationId xmlns:a16="http://schemas.microsoft.com/office/drawing/2014/main" id="{65B42436-6143-4CC2-B564-D15314C1D6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4400" y="2193669"/>
                <a:ext cx="1943109" cy="64770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ts val="16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500" kern="1200" spc="-30">
                    <a:solidFill>
                      <a:schemeClr val="tx2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8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6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4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4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1600">
                  <a:lnSpc>
                    <a:spcPct val="85000"/>
                  </a:lnSpc>
                  <a:spcBef>
                    <a:spcPts val="750"/>
                  </a:spcBef>
                  <a:buClr>
                    <a:srgbClr val="787878"/>
                  </a:buClr>
                  <a:defRPr/>
                </a:pPr>
                <a:r>
                  <a:rPr lang="en-US" sz="1650" b="1" spc="450" dirty="0">
                    <a:solidFill>
                      <a:srgbClr val="000000"/>
                    </a:solidFill>
                    <a:latin typeface="+mn-lt"/>
                    <a:ea typeface="Chronicle Display Black" charset="0"/>
                    <a:cs typeface="Chronicle Display Black" charset="0"/>
                  </a:rPr>
                  <a:t>Immunization Information System (IIS)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1CBD6FF-02D7-4D02-8B70-40A8A3531C83}"/>
                  </a:ext>
                </a:extLst>
              </p:cNvPr>
              <p:cNvCxnSpPr/>
              <p:nvPr/>
            </p:nvCxnSpPr>
            <p:spPr>
              <a:xfrm>
                <a:off x="4724400" y="2065608"/>
                <a:ext cx="1877901" cy="0"/>
              </a:xfrm>
              <a:prstGeom prst="line">
                <a:avLst/>
              </a:prstGeom>
              <a:noFill/>
              <a:ln w="68580" cap="flat" cmpd="sng" algn="ctr">
                <a:solidFill>
                  <a:schemeClr val="accent6">
                    <a:lumMod val="50000"/>
                    <a:lumOff val="50000"/>
                  </a:schemeClr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28" name="Text Placeholder 5">
              <a:extLst>
                <a:ext uri="{FF2B5EF4-FFF2-40B4-BE49-F238E27FC236}">
                  <a16:creationId xmlns:a16="http://schemas.microsoft.com/office/drawing/2014/main" id="{7A7D7419-7056-4C81-B7DA-9065E5BF4B6E}"/>
                </a:ext>
              </a:extLst>
            </p:cNvPr>
            <p:cNvSpPr txBox="1">
              <a:spLocks/>
            </p:cNvSpPr>
            <p:nvPr/>
          </p:nvSpPr>
          <p:spPr>
            <a:xfrm>
              <a:off x="5210720" y="5184731"/>
              <a:ext cx="1854610" cy="6477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16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500" kern="1200" spc="-30">
                  <a:solidFill>
                    <a:schemeClr val="tx2"/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8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6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4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4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1600">
                <a:lnSpc>
                  <a:spcPct val="85000"/>
                </a:lnSpc>
                <a:spcBef>
                  <a:spcPts val="750"/>
                </a:spcBef>
                <a:defRPr/>
              </a:pPr>
              <a:r>
                <a:rPr lang="en-US" sz="2700" b="1" spc="450" dirty="0">
                  <a:solidFill>
                    <a:srgbClr val="000000"/>
                  </a:solidFill>
                  <a:latin typeface="+mj-lt"/>
                </a:rPr>
                <a:t>ANALYZE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331479" y="2767031"/>
            <a:ext cx="2505723" cy="1516022"/>
            <a:chOff x="9138511" y="5164845"/>
            <a:chExt cx="1958533" cy="1182402"/>
          </a:xfrm>
        </p:grpSpPr>
        <p:pic>
          <p:nvPicPr>
            <p:cNvPr id="108" name="object 12">
              <a:extLst>
                <a:ext uri="{FF2B5EF4-FFF2-40B4-BE49-F238E27FC236}">
                  <a16:creationId xmlns:a16="http://schemas.microsoft.com/office/drawing/2014/main" id="{24F530AF-1AA2-4A66-9CA4-EF25EFB04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97499" y="5752235"/>
              <a:ext cx="599545" cy="595012"/>
            </a:xfrm>
            <a:prstGeom prst="rect">
              <a:avLst/>
            </a:prstGeom>
          </p:spPr>
        </p:pic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6260E86-7299-4954-AFD1-25E21871B122}"/>
                </a:ext>
              </a:extLst>
            </p:cNvPr>
            <p:cNvGrpSpPr/>
            <p:nvPr/>
          </p:nvGrpSpPr>
          <p:grpSpPr>
            <a:xfrm>
              <a:off x="9153936" y="5530127"/>
              <a:ext cx="1943108" cy="741908"/>
              <a:chOff x="9399699" y="2065608"/>
              <a:chExt cx="1943108" cy="741908"/>
            </a:xfrm>
          </p:grpSpPr>
          <p:sp>
            <p:nvSpPr>
              <p:cNvPr id="125" name="Text Placeholder 5">
                <a:extLst>
                  <a:ext uri="{FF2B5EF4-FFF2-40B4-BE49-F238E27FC236}">
                    <a16:creationId xmlns:a16="http://schemas.microsoft.com/office/drawing/2014/main" id="{4D2A37D3-E5B6-4F1F-9BB0-B1EA6331E1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99699" y="2159816"/>
                <a:ext cx="1943108" cy="64770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ts val="16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500" kern="1200" spc="-30">
                    <a:solidFill>
                      <a:schemeClr val="tx2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8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6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4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accent5"/>
                  </a:buClr>
                  <a:buSzPct val="75000"/>
                  <a:buFont typeface="Arial" panose="020B0604020202020204" pitchFamily="34" charset="0"/>
                  <a:buNone/>
                  <a:defRPr sz="1400" kern="1200" spc="-3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371600">
                  <a:lnSpc>
                    <a:spcPct val="85000"/>
                  </a:lnSpc>
                  <a:spcBef>
                    <a:spcPts val="750"/>
                  </a:spcBef>
                  <a:buClr>
                    <a:srgbClr val="787878"/>
                  </a:buClr>
                  <a:defRPr/>
                </a:pPr>
                <a:r>
                  <a:rPr lang="en-US" sz="1650" b="1" spc="450" dirty="0">
                    <a:solidFill>
                      <a:srgbClr val="000000"/>
                    </a:solidFill>
                    <a:latin typeface="+mn-lt"/>
                    <a:ea typeface="Chronicle Display Black" charset="0"/>
                    <a:cs typeface="Chronicle Display Black" charset="0"/>
                  </a:rPr>
                  <a:t>Immunization Program Management (IPM)</a:t>
                </a: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C2AB6BEC-8EB4-4AE6-A0BB-6A437CB0C0F1}"/>
                  </a:ext>
                </a:extLst>
              </p:cNvPr>
              <p:cNvCxnSpPr/>
              <p:nvPr/>
            </p:nvCxnSpPr>
            <p:spPr>
              <a:xfrm>
                <a:off x="9399699" y="2065608"/>
                <a:ext cx="1877901" cy="0"/>
              </a:xfrm>
              <a:prstGeom prst="line">
                <a:avLst/>
              </a:prstGeom>
              <a:noFill/>
              <a:ln w="68580" cap="flat" cmpd="sng" algn="ctr">
                <a:solidFill>
                  <a:schemeClr val="accent4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29" name="Text Placeholder 5">
              <a:extLst>
                <a:ext uri="{FF2B5EF4-FFF2-40B4-BE49-F238E27FC236}">
                  <a16:creationId xmlns:a16="http://schemas.microsoft.com/office/drawing/2014/main" id="{7A7D7419-7056-4C81-B7DA-9065E5BF4B6E}"/>
                </a:ext>
              </a:extLst>
            </p:cNvPr>
            <p:cNvSpPr txBox="1">
              <a:spLocks/>
            </p:cNvSpPr>
            <p:nvPr/>
          </p:nvSpPr>
          <p:spPr>
            <a:xfrm>
              <a:off x="9138511" y="5164845"/>
              <a:ext cx="1854610" cy="6477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ts val="16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500" kern="1200" spc="-30">
                  <a:solidFill>
                    <a:schemeClr val="tx2"/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8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6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4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None/>
                <a:defRPr sz="1400" kern="1200" spc="-3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1600">
                <a:lnSpc>
                  <a:spcPct val="85000"/>
                </a:lnSpc>
                <a:spcBef>
                  <a:spcPts val="750"/>
                </a:spcBef>
                <a:defRPr/>
              </a:pPr>
              <a:r>
                <a:rPr lang="en-US" sz="2700" b="1" spc="450" dirty="0">
                  <a:solidFill>
                    <a:srgbClr val="000000"/>
                  </a:solidFill>
                  <a:latin typeface="+mj-lt"/>
                </a:rPr>
                <a:t>ADMINISTER</a:t>
              </a:r>
              <a:endParaRPr lang="en-US" dirty="0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A86B72E-A79B-7F4F-8A77-36A1835F1441}"/>
              </a:ext>
            </a:extLst>
          </p:cNvPr>
          <p:cNvSpPr/>
          <p:nvPr/>
        </p:nvSpPr>
        <p:spPr>
          <a:xfrm>
            <a:off x="432543" y="6010756"/>
            <a:ext cx="5463978" cy="3992364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37241A2-659A-5349-AED1-0763977D4A6D}"/>
              </a:ext>
            </a:extLst>
          </p:cNvPr>
          <p:cNvSpPr/>
          <p:nvPr/>
        </p:nvSpPr>
        <p:spPr>
          <a:xfrm>
            <a:off x="6465259" y="6010756"/>
            <a:ext cx="5463978" cy="3992364"/>
          </a:xfrm>
          <a:prstGeom prst="rect">
            <a:avLst/>
          </a:prstGeom>
          <a:solidFill>
            <a:schemeClr val="bg1"/>
          </a:solidFill>
          <a:ln w="44450">
            <a:solidFill>
              <a:srgbClr val="F5B8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3A2C098-962D-8144-B280-A5D3D7B409B1}"/>
              </a:ext>
            </a:extLst>
          </p:cNvPr>
          <p:cNvSpPr/>
          <p:nvPr/>
        </p:nvSpPr>
        <p:spPr>
          <a:xfrm>
            <a:off x="12525436" y="6013771"/>
            <a:ext cx="5463978" cy="4009455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82075" y="7398604"/>
            <a:ext cx="5390690" cy="150107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noAutofit/>
          </a:bodyPr>
          <a:lstStyle>
            <a:defPPr>
              <a:defRPr lang="en-US"/>
            </a:defPPr>
            <a:lvl1pPr marL="171450" indent="-171450">
              <a:lnSpc>
                <a:spcPct val="120000"/>
              </a:lnSpc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Frutiger Next Pro Light"/>
              </a:defRPr>
            </a:lvl1pPr>
          </a:lstStyle>
          <a:p>
            <a:pPr marL="0" indent="0" algn="ctr">
              <a:spcBef>
                <a:spcPts val="900"/>
              </a:spcBef>
              <a:spcAft>
                <a:spcPts val="900"/>
              </a:spcAft>
              <a:buClr>
                <a:srgbClr val="81BC00"/>
              </a:buClr>
              <a:buNone/>
              <a:defRPr/>
            </a:pPr>
            <a:r>
              <a:rPr lang="en-US" sz="2100" dirty="0">
                <a:solidFill>
                  <a:srgbClr val="000000"/>
                </a:solidFill>
                <a:latin typeface="+mj-lt"/>
              </a:rPr>
              <a:t>Built the infrastructure to deliver a solution that addressed the immediate and urgent need to manage COVID-19 vaccination distribution, reporting and administration.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DCB419B-ED86-9546-8E49-EFE8171A5358}"/>
              </a:ext>
            </a:extLst>
          </p:cNvPr>
          <p:cNvSpPr txBox="1"/>
          <p:nvPr/>
        </p:nvSpPr>
        <p:spPr>
          <a:xfrm>
            <a:off x="6503310" y="7420861"/>
            <a:ext cx="5463978" cy="2502041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noAutofit/>
          </a:bodyPr>
          <a:lstStyle>
            <a:defPPr>
              <a:defRPr lang="en-US"/>
            </a:defPPr>
            <a:lvl1pPr marL="171450" indent="-171450">
              <a:lnSpc>
                <a:spcPct val="120000"/>
              </a:lnSpc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Frutiger Next Pro Light"/>
              </a:defRPr>
            </a:lvl1pPr>
          </a:lstStyle>
          <a:p>
            <a:pPr marL="0" indent="0" algn="ctr">
              <a:spcBef>
                <a:spcPts val="900"/>
              </a:spcBef>
              <a:spcAft>
                <a:spcPts val="900"/>
              </a:spcAft>
              <a:buClr>
                <a:srgbClr val="81BC00"/>
              </a:buClr>
              <a:buNone/>
              <a:defRPr/>
            </a:pPr>
            <a:r>
              <a:rPr lang="en-US" sz="2100" dirty="0">
                <a:solidFill>
                  <a:srgbClr val="000000"/>
                </a:solidFill>
                <a:latin typeface="+mj-lt"/>
              </a:rPr>
              <a:t>Enhancing the digitized foundation to meet the threat of future epidemics and pandemics by implementing modern methods and approaches to technology development.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E4FD926-55BB-894D-8AEF-C2BA8FFC010F}"/>
              </a:ext>
            </a:extLst>
          </p:cNvPr>
          <p:cNvSpPr txBox="1"/>
          <p:nvPr/>
        </p:nvSpPr>
        <p:spPr>
          <a:xfrm>
            <a:off x="12589318" y="7401619"/>
            <a:ext cx="5463978" cy="2124533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noAutofit/>
          </a:bodyPr>
          <a:lstStyle>
            <a:defPPr>
              <a:defRPr lang="en-US"/>
            </a:defPPr>
            <a:lvl1pPr marL="171450" indent="-171450">
              <a:lnSpc>
                <a:spcPct val="120000"/>
              </a:lnSpc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Frutiger Next Pro Light"/>
              </a:defRPr>
            </a:lvl1pPr>
          </a:lstStyle>
          <a:p>
            <a:pPr marL="0" indent="0" algn="ctr">
              <a:spcBef>
                <a:spcPts val="900"/>
              </a:spcBef>
              <a:spcAft>
                <a:spcPts val="900"/>
              </a:spcAft>
              <a:buClr>
                <a:srgbClr val="81BC00"/>
              </a:buClr>
              <a:buNone/>
              <a:defRPr/>
            </a:pPr>
            <a:r>
              <a:rPr lang="en-US" sz="2100" dirty="0">
                <a:solidFill>
                  <a:srgbClr val="000000"/>
                </a:solidFill>
                <a:latin typeface="+mj-lt"/>
              </a:rPr>
              <a:t>Modeling the success of VaccineConnect and methods of implementation as part of a permanent Digital Transformation Branch of Health Canada.</a:t>
            </a:r>
            <a:endParaRPr lang="en-US" sz="2100" dirty="0">
              <a:solidFill>
                <a:srgbClr val="000000"/>
              </a:solidFill>
              <a:latin typeface="+mj-lt"/>
              <a:ea typeface="Open Sans"/>
              <a:cs typeface="Open Sans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1E51BDAF-4AAB-B945-9DFE-E853E41CD589}"/>
              </a:ext>
            </a:extLst>
          </p:cNvPr>
          <p:cNvSpPr/>
          <p:nvPr/>
        </p:nvSpPr>
        <p:spPr>
          <a:xfrm>
            <a:off x="8536850" y="5180070"/>
            <a:ext cx="1320800" cy="1320800"/>
          </a:xfrm>
          <a:prstGeom prst="ellipse">
            <a:avLst/>
          </a:prstGeom>
          <a:solidFill>
            <a:schemeClr val="bg1"/>
          </a:solidFill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5849A279-AA9B-A643-B22F-C672D4455696}"/>
              </a:ext>
            </a:extLst>
          </p:cNvPr>
          <p:cNvGrpSpPr>
            <a:grpSpLocks noChangeAspect="1"/>
          </p:cNvGrpSpPr>
          <p:nvPr/>
        </p:nvGrpSpPr>
        <p:grpSpPr>
          <a:xfrm>
            <a:off x="8822310" y="5475131"/>
            <a:ext cx="751737" cy="737814"/>
            <a:chOff x="2447926" y="4310063"/>
            <a:chExt cx="257175" cy="252413"/>
          </a:xfrm>
        </p:grpSpPr>
        <p:sp>
          <p:nvSpPr>
            <p:cNvPr id="133" name="Freeform 161">
              <a:extLst>
                <a:ext uri="{FF2B5EF4-FFF2-40B4-BE49-F238E27FC236}">
                  <a16:creationId xmlns:a16="http://schemas.microsoft.com/office/drawing/2014/main" id="{03801D22-1A41-9A4C-B256-8A6712997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926" y="4430713"/>
              <a:ext cx="33338" cy="14288"/>
            </a:xfrm>
            <a:custGeom>
              <a:avLst/>
              <a:gdLst>
                <a:gd name="T0" fmla="*/ 32 w 42"/>
                <a:gd name="T1" fmla="*/ 0 h 19"/>
                <a:gd name="T2" fmla="*/ 9 w 42"/>
                <a:gd name="T3" fmla="*/ 0 h 19"/>
                <a:gd name="T4" fmla="*/ 9 w 42"/>
                <a:gd name="T5" fmla="*/ 0 h 19"/>
                <a:gd name="T6" fmla="*/ 7 w 42"/>
                <a:gd name="T7" fmla="*/ 0 h 19"/>
                <a:gd name="T8" fmla="*/ 3 w 42"/>
                <a:gd name="T9" fmla="*/ 3 h 19"/>
                <a:gd name="T10" fmla="*/ 1 w 42"/>
                <a:gd name="T11" fmla="*/ 6 h 19"/>
                <a:gd name="T12" fmla="*/ 0 w 42"/>
                <a:gd name="T13" fmla="*/ 10 h 19"/>
                <a:gd name="T14" fmla="*/ 0 w 42"/>
                <a:gd name="T15" fmla="*/ 10 h 19"/>
                <a:gd name="T16" fmla="*/ 1 w 42"/>
                <a:gd name="T17" fmla="*/ 12 h 19"/>
                <a:gd name="T18" fmla="*/ 3 w 42"/>
                <a:gd name="T19" fmla="*/ 16 h 19"/>
                <a:gd name="T20" fmla="*/ 7 w 42"/>
                <a:gd name="T21" fmla="*/ 18 h 19"/>
                <a:gd name="T22" fmla="*/ 9 w 42"/>
                <a:gd name="T23" fmla="*/ 19 h 19"/>
                <a:gd name="T24" fmla="*/ 32 w 42"/>
                <a:gd name="T25" fmla="*/ 19 h 19"/>
                <a:gd name="T26" fmla="*/ 32 w 42"/>
                <a:gd name="T27" fmla="*/ 19 h 19"/>
                <a:gd name="T28" fmla="*/ 35 w 42"/>
                <a:gd name="T29" fmla="*/ 18 h 19"/>
                <a:gd name="T30" fmla="*/ 39 w 42"/>
                <a:gd name="T31" fmla="*/ 16 h 19"/>
                <a:gd name="T32" fmla="*/ 40 w 42"/>
                <a:gd name="T33" fmla="*/ 12 h 19"/>
                <a:gd name="T34" fmla="*/ 42 w 42"/>
                <a:gd name="T35" fmla="*/ 10 h 19"/>
                <a:gd name="T36" fmla="*/ 42 w 42"/>
                <a:gd name="T37" fmla="*/ 10 h 19"/>
                <a:gd name="T38" fmla="*/ 40 w 42"/>
                <a:gd name="T39" fmla="*/ 6 h 19"/>
                <a:gd name="T40" fmla="*/ 39 w 42"/>
                <a:gd name="T41" fmla="*/ 3 h 19"/>
                <a:gd name="T42" fmla="*/ 35 w 42"/>
                <a:gd name="T43" fmla="*/ 0 h 19"/>
                <a:gd name="T44" fmla="*/ 32 w 42"/>
                <a:gd name="T45" fmla="*/ 0 h 19"/>
                <a:gd name="T46" fmla="*/ 32 w 42"/>
                <a:gd name="T4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19">
                  <a:moveTo>
                    <a:pt x="32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9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5" y="18"/>
                  </a:lnTo>
                  <a:lnTo>
                    <a:pt x="39" y="16"/>
                  </a:lnTo>
                  <a:lnTo>
                    <a:pt x="40" y="12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0" y="6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34" name="Freeform 162">
              <a:extLst>
                <a:ext uri="{FF2B5EF4-FFF2-40B4-BE49-F238E27FC236}">
                  <a16:creationId xmlns:a16="http://schemas.microsoft.com/office/drawing/2014/main" id="{878336DE-28B0-054C-848B-452B2D111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438" y="4344988"/>
              <a:ext cx="26988" cy="26988"/>
            </a:xfrm>
            <a:custGeom>
              <a:avLst/>
              <a:gdLst>
                <a:gd name="T0" fmla="*/ 32 w 35"/>
                <a:gd name="T1" fmla="*/ 31 h 33"/>
                <a:gd name="T2" fmla="*/ 32 w 35"/>
                <a:gd name="T3" fmla="*/ 31 h 33"/>
                <a:gd name="T4" fmla="*/ 34 w 35"/>
                <a:gd name="T5" fmla="*/ 28 h 33"/>
                <a:gd name="T6" fmla="*/ 35 w 35"/>
                <a:gd name="T7" fmla="*/ 24 h 33"/>
                <a:gd name="T8" fmla="*/ 35 w 35"/>
                <a:gd name="T9" fmla="*/ 24 h 33"/>
                <a:gd name="T10" fmla="*/ 34 w 35"/>
                <a:gd name="T11" fmla="*/ 20 h 33"/>
                <a:gd name="T12" fmla="*/ 32 w 35"/>
                <a:gd name="T13" fmla="*/ 17 h 33"/>
                <a:gd name="T14" fmla="*/ 16 w 35"/>
                <a:gd name="T15" fmla="*/ 3 h 33"/>
                <a:gd name="T16" fmla="*/ 16 w 35"/>
                <a:gd name="T17" fmla="*/ 3 h 33"/>
                <a:gd name="T18" fmla="*/ 14 w 35"/>
                <a:gd name="T19" fmla="*/ 0 h 33"/>
                <a:gd name="T20" fmla="*/ 11 w 35"/>
                <a:gd name="T21" fmla="*/ 0 h 33"/>
                <a:gd name="T22" fmla="*/ 7 w 35"/>
                <a:gd name="T23" fmla="*/ 0 h 33"/>
                <a:gd name="T24" fmla="*/ 4 w 35"/>
                <a:gd name="T25" fmla="*/ 3 h 33"/>
                <a:gd name="T26" fmla="*/ 4 w 35"/>
                <a:gd name="T27" fmla="*/ 3 h 33"/>
                <a:gd name="T28" fmla="*/ 2 w 35"/>
                <a:gd name="T29" fmla="*/ 5 h 33"/>
                <a:gd name="T30" fmla="*/ 0 w 35"/>
                <a:gd name="T31" fmla="*/ 9 h 33"/>
                <a:gd name="T32" fmla="*/ 2 w 35"/>
                <a:gd name="T33" fmla="*/ 12 h 33"/>
                <a:gd name="T34" fmla="*/ 4 w 35"/>
                <a:gd name="T35" fmla="*/ 16 h 33"/>
                <a:gd name="T36" fmla="*/ 19 w 35"/>
                <a:gd name="T37" fmla="*/ 31 h 33"/>
                <a:gd name="T38" fmla="*/ 19 w 35"/>
                <a:gd name="T39" fmla="*/ 31 h 33"/>
                <a:gd name="T40" fmla="*/ 19 w 35"/>
                <a:gd name="T41" fmla="*/ 31 h 33"/>
                <a:gd name="T42" fmla="*/ 22 w 35"/>
                <a:gd name="T43" fmla="*/ 33 h 33"/>
                <a:gd name="T44" fmla="*/ 26 w 35"/>
                <a:gd name="T45" fmla="*/ 33 h 33"/>
                <a:gd name="T46" fmla="*/ 26 w 35"/>
                <a:gd name="T47" fmla="*/ 33 h 33"/>
                <a:gd name="T48" fmla="*/ 30 w 35"/>
                <a:gd name="T49" fmla="*/ 33 h 33"/>
                <a:gd name="T50" fmla="*/ 32 w 35"/>
                <a:gd name="T51" fmla="*/ 31 h 33"/>
                <a:gd name="T52" fmla="*/ 32 w 35"/>
                <a:gd name="T53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33">
                  <a:moveTo>
                    <a:pt x="32" y="31"/>
                  </a:moveTo>
                  <a:lnTo>
                    <a:pt x="32" y="31"/>
                  </a:lnTo>
                  <a:lnTo>
                    <a:pt x="34" y="28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4" y="20"/>
                  </a:lnTo>
                  <a:lnTo>
                    <a:pt x="32" y="17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5"/>
                  </a:lnTo>
                  <a:lnTo>
                    <a:pt x="0" y="9"/>
                  </a:lnTo>
                  <a:lnTo>
                    <a:pt x="2" y="12"/>
                  </a:lnTo>
                  <a:lnTo>
                    <a:pt x="4" y="16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22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30" y="33"/>
                  </a:lnTo>
                  <a:lnTo>
                    <a:pt x="32" y="31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35" name="Freeform 163">
              <a:extLst>
                <a:ext uri="{FF2B5EF4-FFF2-40B4-BE49-F238E27FC236}">
                  <a16:creationId xmlns:a16="http://schemas.microsoft.com/office/drawing/2014/main" id="{7194006B-A273-3B47-A40E-EAB9F1549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4310063"/>
              <a:ext cx="15875" cy="31750"/>
            </a:xfrm>
            <a:custGeom>
              <a:avLst/>
              <a:gdLst>
                <a:gd name="T0" fmla="*/ 9 w 18"/>
                <a:gd name="T1" fmla="*/ 40 h 40"/>
                <a:gd name="T2" fmla="*/ 9 w 18"/>
                <a:gd name="T3" fmla="*/ 40 h 40"/>
                <a:gd name="T4" fmla="*/ 13 w 18"/>
                <a:gd name="T5" fmla="*/ 38 h 40"/>
                <a:gd name="T6" fmla="*/ 16 w 18"/>
                <a:gd name="T7" fmla="*/ 37 h 40"/>
                <a:gd name="T8" fmla="*/ 18 w 18"/>
                <a:gd name="T9" fmla="*/ 34 h 40"/>
                <a:gd name="T10" fmla="*/ 18 w 18"/>
                <a:gd name="T11" fmla="*/ 30 h 40"/>
                <a:gd name="T12" fmla="*/ 18 w 18"/>
                <a:gd name="T13" fmla="*/ 9 h 40"/>
                <a:gd name="T14" fmla="*/ 18 w 18"/>
                <a:gd name="T15" fmla="*/ 9 h 40"/>
                <a:gd name="T16" fmla="*/ 18 w 18"/>
                <a:gd name="T17" fmla="*/ 5 h 40"/>
                <a:gd name="T18" fmla="*/ 16 w 18"/>
                <a:gd name="T19" fmla="*/ 2 h 40"/>
                <a:gd name="T20" fmla="*/ 13 w 18"/>
                <a:gd name="T21" fmla="*/ 0 h 40"/>
                <a:gd name="T22" fmla="*/ 9 w 18"/>
                <a:gd name="T23" fmla="*/ 0 h 40"/>
                <a:gd name="T24" fmla="*/ 9 w 18"/>
                <a:gd name="T25" fmla="*/ 0 h 40"/>
                <a:gd name="T26" fmla="*/ 6 w 18"/>
                <a:gd name="T27" fmla="*/ 0 h 40"/>
                <a:gd name="T28" fmla="*/ 2 w 18"/>
                <a:gd name="T29" fmla="*/ 2 h 40"/>
                <a:gd name="T30" fmla="*/ 1 w 18"/>
                <a:gd name="T31" fmla="*/ 5 h 40"/>
                <a:gd name="T32" fmla="*/ 0 w 18"/>
                <a:gd name="T33" fmla="*/ 9 h 40"/>
                <a:gd name="T34" fmla="*/ 0 w 18"/>
                <a:gd name="T35" fmla="*/ 30 h 40"/>
                <a:gd name="T36" fmla="*/ 0 w 18"/>
                <a:gd name="T37" fmla="*/ 30 h 40"/>
                <a:gd name="T38" fmla="*/ 1 w 18"/>
                <a:gd name="T39" fmla="*/ 34 h 40"/>
                <a:gd name="T40" fmla="*/ 2 w 18"/>
                <a:gd name="T41" fmla="*/ 37 h 40"/>
                <a:gd name="T42" fmla="*/ 6 w 18"/>
                <a:gd name="T43" fmla="*/ 38 h 40"/>
                <a:gd name="T44" fmla="*/ 9 w 18"/>
                <a:gd name="T45" fmla="*/ 40 h 40"/>
                <a:gd name="T46" fmla="*/ 9 w 18"/>
                <a:gd name="T4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40">
                  <a:moveTo>
                    <a:pt x="9" y="40"/>
                  </a:moveTo>
                  <a:lnTo>
                    <a:pt x="9" y="40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18" y="34"/>
                  </a:lnTo>
                  <a:lnTo>
                    <a:pt x="18" y="30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5"/>
                  </a:lnTo>
                  <a:lnTo>
                    <a:pt x="16" y="2"/>
                  </a:lnTo>
                  <a:lnTo>
                    <a:pt x="13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34"/>
                  </a:lnTo>
                  <a:lnTo>
                    <a:pt x="2" y="37"/>
                  </a:lnTo>
                  <a:lnTo>
                    <a:pt x="6" y="38"/>
                  </a:lnTo>
                  <a:lnTo>
                    <a:pt x="9" y="40"/>
                  </a:lnTo>
                  <a:lnTo>
                    <a:pt x="9" y="40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36" name="Freeform 164">
              <a:extLst>
                <a:ext uri="{FF2B5EF4-FFF2-40B4-BE49-F238E27FC236}">
                  <a16:creationId xmlns:a16="http://schemas.microsoft.com/office/drawing/2014/main" id="{FE64E408-72B6-E544-B428-288A5D1F9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188" y="4344988"/>
              <a:ext cx="25400" cy="26988"/>
            </a:xfrm>
            <a:custGeom>
              <a:avLst/>
              <a:gdLst>
                <a:gd name="T0" fmla="*/ 18 w 34"/>
                <a:gd name="T1" fmla="*/ 3 h 33"/>
                <a:gd name="T2" fmla="*/ 3 w 34"/>
                <a:gd name="T3" fmla="*/ 17 h 33"/>
                <a:gd name="T4" fmla="*/ 3 w 34"/>
                <a:gd name="T5" fmla="*/ 17 h 33"/>
                <a:gd name="T6" fmla="*/ 0 w 34"/>
                <a:gd name="T7" fmla="*/ 20 h 33"/>
                <a:gd name="T8" fmla="*/ 0 w 34"/>
                <a:gd name="T9" fmla="*/ 24 h 33"/>
                <a:gd name="T10" fmla="*/ 0 w 34"/>
                <a:gd name="T11" fmla="*/ 24 h 33"/>
                <a:gd name="T12" fmla="*/ 0 w 34"/>
                <a:gd name="T13" fmla="*/ 28 h 33"/>
                <a:gd name="T14" fmla="*/ 3 w 34"/>
                <a:gd name="T15" fmla="*/ 31 h 33"/>
                <a:gd name="T16" fmla="*/ 3 w 34"/>
                <a:gd name="T17" fmla="*/ 31 h 33"/>
                <a:gd name="T18" fmla="*/ 6 w 34"/>
                <a:gd name="T19" fmla="*/ 33 h 33"/>
                <a:gd name="T20" fmla="*/ 10 w 34"/>
                <a:gd name="T21" fmla="*/ 33 h 33"/>
                <a:gd name="T22" fmla="*/ 10 w 34"/>
                <a:gd name="T23" fmla="*/ 33 h 33"/>
                <a:gd name="T24" fmla="*/ 12 w 34"/>
                <a:gd name="T25" fmla="*/ 33 h 33"/>
                <a:gd name="T26" fmla="*/ 16 w 34"/>
                <a:gd name="T27" fmla="*/ 31 h 33"/>
                <a:gd name="T28" fmla="*/ 31 w 34"/>
                <a:gd name="T29" fmla="*/ 16 h 33"/>
                <a:gd name="T30" fmla="*/ 31 w 34"/>
                <a:gd name="T31" fmla="*/ 16 h 33"/>
                <a:gd name="T32" fmla="*/ 34 w 34"/>
                <a:gd name="T33" fmla="*/ 12 h 33"/>
                <a:gd name="T34" fmla="*/ 34 w 34"/>
                <a:gd name="T35" fmla="*/ 9 h 33"/>
                <a:gd name="T36" fmla="*/ 34 w 34"/>
                <a:gd name="T37" fmla="*/ 5 h 33"/>
                <a:gd name="T38" fmla="*/ 31 w 34"/>
                <a:gd name="T39" fmla="*/ 3 h 33"/>
                <a:gd name="T40" fmla="*/ 31 w 34"/>
                <a:gd name="T41" fmla="*/ 3 h 33"/>
                <a:gd name="T42" fmla="*/ 29 w 34"/>
                <a:gd name="T43" fmla="*/ 0 h 33"/>
                <a:gd name="T44" fmla="*/ 25 w 34"/>
                <a:gd name="T45" fmla="*/ 0 h 33"/>
                <a:gd name="T46" fmla="*/ 22 w 34"/>
                <a:gd name="T47" fmla="*/ 0 h 33"/>
                <a:gd name="T48" fmla="*/ 18 w 34"/>
                <a:gd name="T49" fmla="*/ 3 h 33"/>
                <a:gd name="T50" fmla="*/ 18 w 34"/>
                <a:gd name="T51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" h="33">
                  <a:moveTo>
                    <a:pt x="18" y="3"/>
                  </a:moveTo>
                  <a:lnTo>
                    <a:pt x="3" y="17"/>
                  </a:lnTo>
                  <a:lnTo>
                    <a:pt x="3" y="17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6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6" y="31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4" y="12"/>
                  </a:lnTo>
                  <a:lnTo>
                    <a:pt x="34" y="9"/>
                  </a:lnTo>
                  <a:lnTo>
                    <a:pt x="34" y="5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8" y="3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37" name="Freeform 165">
              <a:extLst>
                <a:ext uri="{FF2B5EF4-FFF2-40B4-BE49-F238E27FC236}">
                  <a16:creationId xmlns:a16="http://schemas.microsoft.com/office/drawing/2014/main" id="{6AD5373D-BAD8-5243-AE93-DBB940A21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763" y="4430713"/>
              <a:ext cx="33338" cy="14288"/>
            </a:xfrm>
            <a:custGeom>
              <a:avLst/>
              <a:gdLst>
                <a:gd name="T0" fmla="*/ 31 w 40"/>
                <a:gd name="T1" fmla="*/ 0 h 19"/>
                <a:gd name="T2" fmla="*/ 9 w 40"/>
                <a:gd name="T3" fmla="*/ 0 h 19"/>
                <a:gd name="T4" fmla="*/ 9 w 40"/>
                <a:gd name="T5" fmla="*/ 0 h 19"/>
                <a:gd name="T6" fmla="*/ 5 w 40"/>
                <a:gd name="T7" fmla="*/ 0 h 19"/>
                <a:gd name="T8" fmla="*/ 3 w 40"/>
                <a:gd name="T9" fmla="*/ 3 h 19"/>
                <a:gd name="T10" fmla="*/ 1 w 40"/>
                <a:gd name="T11" fmla="*/ 6 h 19"/>
                <a:gd name="T12" fmla="*/ 0 w 40"/>
                <a:gd name="T13" fmla="*/ 10 h 19"/>
                <a:gd name="T14" fmla="*/ 0 w 40"/>
                <a:gd name="T15" fmla="*/ 10 h 19"/>
                <a:gd name="T16" fmla="*/ 1 w 40"/>
                <a:gd name="T17" fmla="*/ 12 h 19"/>
                <a:gd name="T18" fmla="*/ 3 w 40"/>
                <a:gd name="T19" fmla="*/ 16 h 19"/>
                <a:gd name="T20" fmla="*/ 5 w 40"/>
                <a:gd name="T21" fmla="*/ 18 h 19"/>
                <a:gd name="T22" fmla="*/ 9 w 40"/>
                <a:gd name="T23" fmla="*/ 19 h 19"/>
                <a:gd name="T24" fmla="*/ 31 w 40"/>
                <a:gd name="T25" fmla="*/ 19 h 19"/>
                <a:gd name="T26" fmla="*/ 31 w 40"/>
                <a:gd name="T27" fmla="*/ 19 h 19"/>
                <a:gd name="T28" fmla="*/ 35 w 40"/>
                <a:gd name="T29" fmla="*/ 18 h 19"/>
                <a:gd name="T30" fmla="*/ 38 w 40"/>
                <a:gd name="T31" fmla="*/ 16 h 19"/>
                <a:gd name="T32" fmla="*/ 40 w 40"/>
                <a:gd name="T33" fmla="*/ 12 h 19"/>
                <a:gd name="T34" fmla="*/ 40 w 40"/>
                <a:gd name="T35" fmla="*/ 10 h 19"/>
                <a:gd name="T36" fmla="*/ 40 w 40"/>
                <a:gd name="T37" fmla="*/ 10 h 19"/>
                <a:gd name="T38" fmla="*/ 40 w 40"/>
                <a:gd name="T39" fmla="*/ 6 h 19"/>
                <a:gd name="T40" fmla="*/ 38 w 40"/>
                <a:gd name="T41" fmla="*/ 3 h 19"/>
                <a:gd name="T42" fmla="*/ 35 w 40"/>
                <a:gd name="T43" fmla="*/ 0 h 19"/>
                <a:gd name="T44" fmla="*/ 31 w 40"/>
                <a:gd name="T45" fmla="*/ 0 h 19"/>
                <a:gd name="T46" fmla="*/ 31 w 40"/>
                <a:gd name="T4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19">
                  <a:moveTo>
                    <a:pt x="31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3" y="16"/>
                  </a:lnTo>
                  <a:lnTo>
                    <a:pt x="5" y="18"/>
                  </a:lnTo>
                  <a:lnTo>
                    <a:pt x="9" y="19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5" y="18"/>
                  </a:lnTo>
                  <a:lnTo>
                    <a:pt x="38" y="16"/>
                  </a:lnTo>
                  <a:lnTo>
                    <a:pt x="40" y="12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6"/>
                  </a:lnTo>
                  <a:lnTo>
                    <a:pt x="38" y="3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38" name="Freeform 166">
              <a:extLst>
                <a:ext uri="{FF2B5EF4-FFF2-40B4-BE49-F238E27FC236}">
                  <a16:creationId xmlns:a16="http://schemas.microsoft.com/office/drawing/2014/main" id="{072B2C8F-E014-0F44-BC6E-C10BE1345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488" y="4364038"/>
              <a:ext cx="146050" cy="153988"/>
            </a:xfrm>
            <a:custGeom>
              <a:avLst/>
              <a:gdLst>
                <a:gd name="T0" fmla="*/ 91 w 184"/>
                <a:gd name="T1" fmla="*/ 0 h 195"/>
                <a:gd name="T2" fmla="*/ 74 w 184"/>
                <a:gd name="T3" fmla="*/ 1 h 195"/>
                <a:gd name="T4" fmla="*/ 56 w 184"/>
                <a:gd name="T5" fmla="*/ 7 h 195"/>
                <a:gd name="T6" fmla="*/ 40 w 184"/>
                <a:gd name="T7" fmla="*/ 16 h 195"/>
                <a:gd name="T8" fmla="*/ 27 w 184"/>
                <a:gd name="T9" fmla="*/ 27 h 195"/>
                <a:gd name="T10" fmla="*/ 16 w 184"/>
                <a:gd name="T11" fmla="*/ 40 h 195"/>
                <a:gd name="T12" fmla="*/ 6 w 184"/>
                <a:gd name="T13" fmla="*/ 56 h 195"/>
                <a:gd name="T14" fmla="*/ 1 w 184"/>
                <a:gd name="T15" fmla="*/ 74 h 195"/>
                <a:gd name="T16" fmla="*/ 0 w 184"/>
                <a:gd name="T17" fmla="*/ 93 h 195"/>
                <a:gd name="T18" fmla="*/ 1 w 184"/>
                <a:gd name="T19" fmla="*/ 106 h 195"/>
                <a:gd name="T20" fmla="*/ 8 w 184"/>
                <a:gd name="T21" fmla="*/ 130 h 195"/>
                <a:gd name="T22" fmla="*/ 23 w 184"/>
                <a:gd name="T23" fmla="*/ 152 h 195"/>
                <a:gd name="T24" fmla="*/ 41 w 184"/>
                <a:gd name="T25" fmla="*/ 169 h 195"/>
                <a:gd name="T26" fmla="*/ 53 w 184"/>
                <a:gd name="T27" fmla="*/ 189 h 195"/>
                <a:gd name="T28" fmla="*/ 53 w 184"/>
                <a:gd name="T29" fmla="*/ 192 h 195"/>
                <a:gd name="T30" fmla="*/ 57 w 184"/>
                <a:gd name="T31" fmla="*/ 195 h 195"/>
                <a:gd name="T32" fmla="*/ 125 w 184"/>
                <a:gd name="T33" fmla="*/ 195 h 195"/>
                <a:gd name="T34" fmla="*/ 126 w 184"/>
                <a:gd name="T35" fmla="*/ 195 h 195"/>
                <a:gd name="T36" fmla="*/ 129 w 184"/>
                <a:gd name="T37" fmla="*/ 192 h 195"/>
                <a:gd name="T38" fmla="*/ 130 w 184"/>
                <a:gd name="T39" fmla="*/ 176 h 195"/>
                <a:gd name="T40" fmla="*/ 141 w 184"/>
                <a:gd name="T41" fmla="*/ 169 h 195"/>
                <a:gd name="T42" fmla="*/ 161 w 184"/>
                <a:gd name="T43" fmla="*/ 152 h 195"/>
                <a:gd name="T44" fmla="*/ 176 w 184"/>
                <a:gd name="T45" fmla="*/ 130 h 195"/>
                <a:gd name="T46" fmla="*/ 182 w 184"/>
                <a:gd name="T47" fmla="*/ 106 h 195"/>
                <a:gd name="T48" fmla="*/ 184 w 184"/>
                <a:gd name="T49" fmla="*/ 93 h 195"/>
                <a:gd name="T50" fmla="*/ 181 w 184"/>
                <a:gd name="T51" fmla="*/ 74 h 195"/>
                <a:gd name="T52" fmla="*/ 176 w 184"/>
                <a:gd name="T53" fmla="*/ 56 h 195"/>
                <a:gd name="T54" fmla="*/ 168 w 184"/>
                <a:gd name="T55" fmla="*/ 40 h 195"/>
                <a:gd name="T56" fmla="*/ 157 w 184"/>
                <a:gd name="T57" fmla="*/ 27 h 195"/>
                <a:gd name="T58" fmla="*/ 143 w 184"/>
                <a:gd name="T59" fmla="*/ 16 h 195"/>
                <a:gd name="T60" fmla="*/ 127 w 184"/>
                <a:gd name="T61" fmla="*/ 7 h 195"/>
                <a:gd name="T62" fmla="*/ 110 w 184"/>
                <a:gd name="T63" fmla="*/ 1 h 195"/>
                <a:gd name="T64" fmla="*/ 91 w 184"/>
                <a:gd name="T6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4" h="195">
                  <a:moveTo>
                    <a:pt x="91" y="0"/>
                  </a:moveTo>
                  <a:lnTo>
                    <a:pt x="91" y="0"/>
                  </a:lnTo>
                  <a:lnTo>
                    <a:pt x="82" y="0"/>
                  </a:lnTo>
                  <a:lnTo>
                    <a:pt x="74" y="1"/>
                  </a:lnTo>
                  <a:lnTo>
                    <a:pt x="64" y="4"/>
                  </a:lnTo>
                  <a:lnTo>
                    <a:pt x="56" y="7"/>
                  </a:lnTo>
                  <a:lnTo>
                    <a:pt x="48" y="11"/>
                  </a:lnTo>
                  <a:lnTo>
                    <a:pt x="40" y="16"/>
                  </a:lnTo>
                  <a:lnTo>
                    <a:pt x="33" y="22"/>
                  </a:lnTo>
                  <a:lnTo>
                    <a:pt x="27" y="27"/>
                  </a:lnTo>
                  <a:lnTo>
                    <a:pt x="20" y="34"/>
                  </a:lnTo>
                  <a:lnTo>
                    <a:pt x="16" y="40"/>
                  </a:lnTo>
                  <a:lnTo>
                    <a:pt x="10" y="48"/>
                  </a:lnTo>
                  <a:lnTo>
                    <a:pt x="6" y="56"/>
                  </a:lnTo>
                  <a:lnTo>
                    <a:pt x="4" y="65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1" y="106"/>
                  </a:lnTo>
                  <a:lnTo>
                    <a:pt x="4" y="118"/>
                  </a:lnTo>
                  <a:lnTo>
                    <a:pt x="8" y="130"/>
                  </a:lnTo>
                  <a:lnTo>
                    <a:pt x="15" y="142"/>
                  </a:lnTo>
                  <a:lnTo>
                    <a:pt x="23" y="152"/>
                  </a:lnTo>
                  <a:lnTo>
                    <a:pt x="31" y="161"/>
                  </a:lnTo>
                  <a:lnTo>
                    <a:pt x="41" y="169"/>
                  </a:lnTo>
                  <a:lnTo>
                    <a:pt x="53" y="176"/>
                  </a:lnTo>
                  <a:lnTo>
                    <a:pt x="53" y="189"/>
                  </a:lnTo>
                  <a:lnTo>
                    <a:pt x="53" y="189"/>
                  </a:lnTo>
                  <a:lnTo>
                    <a:pt x="53" y="192"/>
                  </a:lnTo>
                  <a:lnTo>
                    <a:pt x="55" y="193"/>
                  </a:lnTo>
                  <a:lnTo>
                    <a:pt x="57" y="195"/>
                  </a:lnTo>
                  <a:lnTo>
                    <a:pt x="59" y="195"/>
                  </a:lnTo>
                  <a:lnTo>
                    <a:pt x="125" y="195"/>
                  </a:lnTo>
                  <a:lnTo>
                    <a:pt x="125" y="195"/>
                  </a:lnTo>
                  <a:lnTo>
                    <a:pt x="126" y="195"/>
                  </a:lnTo>
                  <a:lnTo>
                    <a:pt x="127" y="193"/>
                  </a:lnTo>
                  <a:lnTo>
                    <a:pt x="129" y="192"/>
                  </a:lnTo>
                  <a:lnTo>
                    <a:pt x="130" y="189"/>
                  </a:lnTo>
                  <a:lnTo>
                    <a:pt x="130" y="176"/>
                  </a:lnTo>
                  <a:lnTo>
                    <a:pt x="130" y="176"/>
                  </a:lnTo>
                  <a:lnTo>
                    <a:pt x="141" y="169"/>
                  </a:lnTo>
                  <a:lnTo>
                    <a:pt x="152" y="161"/>
                  </a:lnTo>
                  <a:lnTo>
                    <a:pt x="161" y="152"/>
                  </a:lnTo>
                  <a:lnTo>
                    <a:pt x="169" y="142"/>
                  </a:lnTo>
                  <a:lnTo>
                    <a:pt x="176" y="130"/>
                  </a:lnTo>
                  <a:lnTo>
                    <a:pt x="180" y="118"/>
                  </a:lnTo>
                  <a:lnTo>
                    <a:pt x="182" y="106"/>
                  </a:lnTo>
                  <a:lnTo>
                    <a:pt x="184" y="93"/>
                  </a:lnTo>
                  <a:lnTo>
                    <a:pt x="184" y="93"/>
                  </a:lnTo>
                  <a:lnTo>
                    <a:pt x="184" y="83"/>
                  </a:lnTo>
                  <a:lnTo>
                    <a:pt x="181" y="74"/>
                  </a:lnTo>
                  <a:lnTo>
                    <a:pt x="180" y="65"/>
                  </a:lnTo>
                  <a:lnTo>
                    <a:pt x="176" y="56"/>
                  </a:lnTo>
                  <a:lnTo>
                    <a:pt x="173" y="48"/>
                  </a:lnTo>
                  <a:lnTo>
                    <a:pt x="168" y="40"/>
                  </a:lnTo>
                  <a:lnTo>
                    <a:pt x="162" y="34"/>
                  </a:lnTo>
                  <a:lnTo>
                    <a:pt x="157" y="27"/>
                  </a:lnTo>
                  <a:lnTo>
                    <a:pt x="150" y="22"/>
                  </a:lnTo>
                  <a:lnTo>
                    <a:pt x="143" y="16"/>
                  </a:lnTo>
                  <a:lnTo>
                    <a:pt x="135" y="11"/>
                  </a:lnTo>
                  <a:lnTo>
                    <a:pt x="127" y="7"/>
                  </a:lnTo>
                  <a:lnTo>
                    <a:pt x="119" y="4"/>
                  </a:lnTo>
                  <a:lnTo>
                    <a:pt x="110" y="1"/>
                  </a:lnTo>
                  <a:lnTo>
                    <a:pt x="100" y="0"/>
                  </a:lnTo>
                  <a:lnTo>
                    <a:pt x="91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39" name="Freeform 167">
              <a:extLst>
                <a:ext uri="{FF2B5EF4-FFF2-40B4-BE49-F238E27FC236}">
                  <a16:creationId xmlns:a16="http://schemas.microsoft.com/office/drawing/2014/main" id="{3CDA147B-E8C2-D342-A549-B46CE13A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351" y="4533900"/>
              <a:ext cx="61913" cy="9525"/>
            </a:xfrm>
            <a:custGeom>
              <a:avLst/>
              <a:gdLst>
                <a:gd name="T0" fmla="*/ 72 w 77"/>
                <a:gd name="T1" fmla="*/ 0 h 11"/>
                <a:gd name="T2" fmla="*/ 6 w 77"/>
                <a:gd name="T3" fmla="*/ 0 h 11"/>
                <a:gd name="T4" fmla="*/ 6 w 77"/>
                <a:gd name="T5" fmla="*/ 0 h 11"/>
                <a:gd name="T6" fmla="*/ 4 w 77"/>
                <a:gd name="T7" fmla="*/ 0 h 11"/>
                <a:gd name="T8" fmla="*/ 2 w 77"/>
                <a:gd name="T9" fmla="*/ 1 h 11"/>
                <a:gd name="T10" fmla="*/ 0 w 77"/>
                <a:gd name="T11" fmla="*/ 3 h 11"/>
                <a:gd name="T12" fmla="*/ 0 w 77"/>
                <a:gd name="T13" fmla="*/ 5 h 11"/>
                <a:gd name="T14" fmla="*/ 0 w 77"/>
                <a:gd name="T15" fmla="*/ 5 h 11"/>
                <a:gd name="T16" fmla="*/ 0 w 77"/>
                <a:gd name="T17" fmla="*/ 7 h 11"/>
                <a:gd name="T18" fmla="*/ 2 w 77"/>
                <a:gd name="T19" fmla="*/ 9 h 11"/>
                <a:gd name="T20" fmla="*/ 4 w 77"/>
                <a:gd name="T21" fmla="*/ 11 h 11"/>
                <a:gd name="T22" fmla="*/ 6 w 77"/>
                <a:gd name="T23" fmla="*/ 11 h 11"/>
                <a:gd name="T24" fmla="*/ 72 w 77"/>
                <a:gd name="T25" fmla="*/ 11 h 11"/>
                <a:gd name="T26" fmla="*/ 72 w 77"/>
                <a:gd name="T27" fmla="*/ 11 h 11"/>
                <a:gd name="T28" fmla="*/ 73 w 77"/>
                <a:gd name="T29" fmla="*/ 11 h 11"/>
                <a:gd name="T30" fmla="*/ 74 w 77"/>
                <a:gd name="T31" fmla="*/ 9 h 11"/>
                <a:gd name="T32" fmla="*/ 76 w 77"/>
                <a:gd name="T33" fmla="*/ 7 h 11"/>
                <a:gd name="T34" fmla="*/ 77 w 77"/>
                <a:gd name="T35" fmla="*/ 5 h 11"/>
                <a:gd name="T36" fmla="*/ 77 w 77"/>
                <a:gd name="T37" fmla="*/ 5 h 11"/>
                <a:gd name="T38" fmla="*/ 76 w 77"/>
                <a:gd name="T39" fmla="*/ 3 h 11"/>
                <a:gd name="T40" fmla="*/ 74 w 77"/>
                <a:gd name="T41" fmla="*/ 1 h 11"/>
                <a:gd name="T42" fmla="*/ 73 w 77"/>
                <a:gd name="T43" fmla="*/ 0 h 11"/>
                <a:gd name="T44" fmla="*/ 72 w 77"/>
                <a:gd name="T45" fmla="*/ 0 h 11"/>
                <a:gd name="T46" fmla="*/ 72 w 77"/>
                <a:gd name="T4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11">
                  <a:moveTo>
                    <a:pt x="72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6" y="3"/>
                  </a:lnTo>
                  <a:lnTo>
                    <a:pt x="74" y="1"/>
                  </a:lnTo>
                  <a:lnTo>
                    <a:pt x="73" y="0"/>
                  </a:lnTo>
                  <a:lnTo>
                    <a:pt x="72" y="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140" name="Freeform 168">
              <a:extLst>
                <a:ext uri="{FF2B5EF4-FFF2-40B4-BE49-F238E27FC236}">
                  <a16:creationId xmlns:a16="http://schemas.microsoft.com/office/drawing/2014/main" id="{A1242E27-E4D2-F84D-AAF1-C3127D9DB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4554538"/>
              <a:ext cx="25400" cy="7938"/>
            </a:xfrm>
            <a:custGeom>
              <a:avLst/>
              <a:gdLst>
                <a:gd name="T0" fmla="*/ 27 w 32"/>
                <a:gd name="T1" fmla="*/ 0 h 11"/>
                <a:gd name="T2" fmla="*/ 5 w 32"/>
                <a:gd name="T3" fmla="*/ 0 h 11"/>
                <a:gd name="T4" fmla="*/ 5 w 32"/>
                <a:gd name="T5" fmla="*/ 0 h 11"/>
                <a:gd name="T6" fmla="*/ 4 w 32"/>
                <a:gd name="T7" fmla="*/ 1 h 11"/>
                <a:gd name="T8" fmla="*/ 1 w 32"/>
                <a:gd name="T9" fmla="*/ 3 h 11"/>
                <a:gd name="T10" fmla="*/ 1 w 32"/>
                <a:gd name="T11" fmla="*/ 4 h 11"/>
                <a:gd name="T12" fmla="*/ 0 w 32"/>
                <a:gd name="T13" fmla="*/ 6 h 11"/>
                <a:gd name="T14" fmla="*/ 0 w 32"/>
                <a:gd name="T15" fmla="*/ 6 h 11"/>
                <a:gd name="T16" fmla="*/ 1 w 32"/>
                <a:gd name="T17" fmla="*/ 8 h 11"/>
                <a:gd name="T18" fmla="*/ 1 w 32"/>
                <a:gd name="T19" fmla="*/ 10 h 11"/>
                <a:gd name="T20" fmla="*/ 4 w 32"/>
                <a:gd name="T21" fmla="*/ 11 h 11"/>
                <a:gd name="T22" fmla="*/ 5 w 32"/>
                <a:gd name="T23" fmla="*/ 11 h 11"/>
                <a:gd name="T24" fmla="*/ 27 w 32"/>
                <a:gd name="T25" fmla="*/ 11 h 11"/>
                <a:gd name="T26" fmla="*/ 27 w 32"/>
                <a:gd name="T27" fmla="*/ 11 h 11"/>
                <a:gd name="T28" fmla="*/ 29 w 32"/>
                <a:gd name="T29" fmla="*/ 11 h 11"/>
                <a:gd name="T30" fmla="*/ 31 w 32"/>
                <a:gd name="T31" fmla="*/ 10 h 11"/>
                <a:gd name="T32" fmla="*/ 32 w 32"/>
                <a:gd name="T33" fmla="*/ 8 h 11"/>
                <a:gd name="T34" fmla="*/ 32 w 32"/>
                <a:gd name="T35" fmla="*/ 6 h 11"/>
                <a:gd name="T36" fmla="*/ 32 w 32"/>
                <a:gd name="T37" fmla="*/ 6 h 11"/>
                <a:gd name="T38" fmla="*/ 32 w 32"/>
                <a:gd name="T39" fmla="*/ 4 h 11"/>
                <a:gd name="T40" fmla="*/ 31 w 32"/>
                <a:gd name="T41" fmla="*/ 3 h 11"/>
                <a:gd name="T42" fmla="*/ 29 w 32"/>
                <a:gd name="T43" fmla="*/ 1 h 11"/>
                <a:gd name="T44" fmla="*/ 27 w 32"/>
                <a:gd name="T45" fmla="*/ 0 h 11"/>
                <a:gd name="T46" fmla="*/ 27 w 32"/>
                <a:gd name="T4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1">
                  <a:moveTo>
                    <a:pt x="27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31" y="10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1" y="3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5B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Open Sans"/>
              </a:endParaRPr>
            </a:p>
          </p:txBody>
        </p:sp>
      </p:grpSp>
      <p:sp>
        <p:nvSpPr>
          <p:cNvPr id="141" name="Oval 140">
            <a:extLst>
              <a:ext uri="{FF2B5EF4-FFF2-40B4-BE49-F238E27FC236}">
                <a16:creationId xmlns:a16="http://schemas.microsoft.com/office/drawing/2014/main" id="{478E0B12-188A-0343-8F56-CD866E4389F3}"/>
              </a:ext>
            </a:extLst>
          </p:cNvPr>
          <p:cNvSpPr>
            <a:spLocks/>
          </p:cNvSpPr>
          <p:nvPr/>
        </p:nvSpPr>
        <p:spPr>
          <a:xfrm>
            <a:off x="14597027" y="5183085"/>
            <a:ext cx="1320800" cy="1320800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3D7F3534-AE23-5D4F-9787-F9EFF5230694}"/>
              </a:ext>
            </a:extLst>
          </p:cNvPr>
          <p:cNvSpPr/>
          <p:nvPr/>
        </p:nvSpPr>
        <p:spPr>
          <a:xfrm>
            <a:off x="2504133" y="5180070"/>
            <a:ext cx="1320800" cy="1320800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EFBEB874-E114-0740-9362-E5A05CF54660}"/>
              </a:ext>
            </a:extLst>
          </p:cNvPr>
          <p:cNvSpPr>
            <a:spLocks/>
          </p:cNvSpPr>
          <p:nvPr/>
        </p:nvSpPr>
        <p:spPr>
          <a:xfrm>
            <a:off x="555943" y="6703000"/>
            <a:ext cx="5135064" cy="590538"/>
          </a:xfrm>
          <a:prstGeom prst="roundRect">
            <a:avLst>
              <a:gd name="adj" fmla="val 4954"/>
            </a:avLst>
          </a:prstGeom>
          <a:noFill/>
          <a:ln w="19050" cap="flat" cmpd="sng" algn="ctr">
            <a:noFill/>
            <a:prstDash val="solid"/>
            <a:headEnd type="none"/>
            <a:tailEnd type="oval" w="med" len="med"/>
          </a:ln>
          <a:effectLst/>
        </p:spPr>
        <p:txBody>
          <a:bodyPr lIns="49847" tIns="99693" rIns="49847" bIns="149538" rtlCol="0" anchor="t" anchorCtr="0">
            <a:noAutofit/>
          </a:bodyPr>
          <a:lstStyle/>
          <a:p>
            <a:pPr marL="0" lvl="1" algn="ctr">
              <a:lnSpc>
                <a:spcPct val="80000"/>
              </a:lnSpc>
              <a:spcBef>
                <a:spcPts val="554"/>
              </a:spcBef>
              <a:buSzPct val="100000"/>
              <a:defRPr/>
            </a:pPr>
            <a:r>
              <a:rPr lang="en-US" sz="2400" b="1" kern="0" spc="450" dirty="0">
                <a:solidFill>
                  <a:srgbClr val="000000"/>
                </a:solidFill>
                <a:latin typeface="Open Sans"/>
              </a:rPr>
              <a:t>RESPONDED</a:t>
            </a:r>
            <a:r>
              <a:rPr lang="en-US" sz="2400" b="1" kern="0" spc="450" dirty="0">
                <a:latin typeface="Open Sans"/>
              </a:rPr>
              <a:t/>
            </a:r>
            <a:br>
              <a:rPr lang="en-US" sz="2400" b="1" kern="0" spc="450" dirty="0">
                <a:latin typeface="Open Sans"/>
              </a:rPr>
            </a:br>
            <a:r>
              <a:rPr lang="en-US" sz="2400" b="1" kern="0" spc="45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kern="0" spc="450" dirty="0">
                <a:solidFill>
                  <a:srgbClr val="000000"/>
                </a:solidFill>
                <a:latin typeface="Open Sans"/>
              </a:rPr>
              <a:t>to the need</a:t>
            </a:r>
          </a:p>
        </p:txBody>
      </p: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6930AD99-FA10-9243-9A39-69218F724C14}"/>
              </a:ext>
            </a:extLst>
          </p:cNvPr>
          <p:cNvSpPr>
            <a:spLocks/>
          </p:cNvSpPr>
          <p:nvPr/>
        </p:nvSpPr>
        <p:spPr>
          <a:xfrm>
            <a:off x="6604959" y="6703000"/>
            <a:ext cx="5135064" cy="590538"/>
          </a:xfrm>
          <a:prstGeom prst="roundRect">
            <a:avLst>
              <a:gd name="adj" fmla="val 4954"/>
            </a:avLst>
          </a:prstGeom>
          <a:noFill/>
          <a:ln w="19050" cap="flat" cmpd="sng" algn="ctr">
            <a:noFill/>
            <a:prstDash val="solid"/>
            <a:headEnd type="none"/>
            <a:tailEnd type="oval" w="med" len="med"/>
          </a:ln>
          <a:effectLst/>
        </p:spPr>
        <p:txBody>
          <a:bodyPr lIns="49847" tIns="99693" rIns="49847" bIns="149538" rtlCol="0" anchor="t" anchorCtr="0">
            <a:noAutofit/>
          </a:bodyPr>
          <a:lstStyle/>
          <a:p>
            <a:pPr marL="0" lvl="1" algn="ctr">
              <a:lnSpc>
                <a:spcPct val="80000"/>
              </a:lnSpc>
              <a:spcBef>
                <a:spcPts val="554"/>
              </a:spcBef>
              <a:buSzPct val="100000"/>
              <a:defRPr/>
            </a:pPr>
            <a:r>
              <a:rPr lang="en-US" sz="2400" b="1" kern="0" spc="450" dirty="0">
                <a:solidFill>
                  <a:srgbClr val="000000"/>
                </a:solidFill>
                <a:latin typeface="Open Sans"/>
              </a:rPr>
              <a:t>RECOVERING</a:t>
            </a:r>
            <a:r>
              <a:rPr lang="en-US" sz="2400" kern="0" dirty="0">
                <a:solidFill>
                  <a:srgbClr val="000000"/>
                </a:solidFill>
                <a:latin typeface="Open Sans"/>
              </a:rPr>
              <a:t/>
            </a:r>
            <a:br>
              <a:rPr lang="en-US" sz="2400" kern="0" dirty="0">
                <a:solidFill>
                  <a:srgbClr val="000000"/>
                </a:solidFill>
                <a:latin typeface="Open Sans"/>
              </a:rPr>
            </a:br>
            <a:r>
              <a:rPr lang="en-US" sz="2400" kern="0" spc="450" dirty="0">
                <a:solidFill>
                  <a:srgbClr val="000000"/>
                </a:solidFill>
                <a:latin typeface="Open Sans"/>
              </a:rPr>
              <a:t>and recalibrating</a:t>
            </a:r>
          </a:p>
        </p:txBody>
      </p:sp>
      <p:sp>
        <p:nvSpPr>
          <p:cNvPr id="147" name="Rounded Rectangle 146">
            <a:extLst>
              <a:ext uri="{FF2B5EF4-FFF2-40B4-BE49-F238E27FC236}">
                <a16:creationId xmlns:a16="http://schemas.microsoft.com/office/drawing/2014/main" id="{41163542-2369-9248-BF45-FF3D553A6EFF}"/>
              </a:ext>
            </a:extLst>
          </p:cNvPr>
          <p:cNvSpPr>
            <a:spLocks/>
          </p:cNvSpPr>
          <p:nvPr/>
        </p:nvSpPr>
        <p:spPr>
          <a:xfrm>
            <a:off x="12524541" y="6706015"/>
            <a:ext cx="5465105" cy="590538"/>
          </a:xfrm>
          <a:prstGeom prst="roundRect">
            <a:avLst>
              <a:gd name="adj" fmla="val 4954"/>
            </a:avLst>
          </a:prstGeom>
          <a:noFill/>
          <a:ln w="19050" cap="flat" cmpd="sng" algn="ctr">
            <a:noFill/>
            <a:prstDash val="solid"/>
            <a:headEnd type="none"/>
            <a:tailEnd type="oval" w="med" len="med"/>
          </a:ln>
          <a:effectLst/>
        </p:spPr>
        <p:txBody>
          <a:bodyPr lIns="49847" tIns="99693" rIns="49847" bIns="149538" rtlCol="0" anchor="t" anchorCtr="0">
            <a:noAutofit/>
          </a:bodyPr>
          <a:lstStyle/>
          <a:p>
            <a:pPr marL="0" lvl="1" algn="ctr">
              <a:lnSpc>
                <a:spcPct val="80000"/>
              </a:lnSpc>
              <a:spcBef>
                <a:spcPts val="554"/>
              </a:spcBef>
              <a:buSzPct val="100000"/>
              <a:defRPr/>
            </a:pPr>
            <a:r>
              <a:rPr lang="en-US" sz="2400" b="1" kern="0" spc="450" dirty="0">
                <a:solidFill>
                  <a:srgbClr val="000000"/>
                </a:solidFill>
                <a:latin typeface="Open Sans"/>
              </a:rPr>
              <a:t>THRIVING</a:t>
            </a:r>
            <a:r>
              <a:rPr lang="en-US" sz="2400" kern="0" dirty="0">
                <a:solidFill>
                  <a:srgbClr val="000000"/>
                </a:solidFill>
                <a:latin typeface="Open Sans"/>
              </a:rPr>
              <a:t/>
            </a:r>
            <a:br>
              <a:rPr lang="en-US" sz="2400" kern="0" dirty="0">
                <a:solidFill>
                  <a:srgbClr val="000000"/>
                </a:solidFill>
                <a:latin typeface="Open Sans"/>
              </a:rPr>
            </a:br>
            <a:r>
              <a:rPr lang="en-US" sz="2400" kern="0" spc="450" dirty="0">
                <a:solidFill>
                  <a:srgbClr val="000000"/>
                </a:solidFill>
                <a:latin typeface="Open Sans"/>
              </a:rPr>
              <a:t>and scaling </a:t>
            </a:r>
          </a:p>
        </p:txBody>
      </p:sp>
      <p:sp>
        <p:nvSpPr>
          <p:cNvPr id="148" name="Freeform 690">
            <a:extLst>
              <a:ext uri="{FF2B5EF4-FFF2-40B4-BE49-F238E27FC236}">
                <a16:creationId xmlns:a16="http://schemas.microsoft.com/office/drawing/2014/main" id="{CB007F5E-B482-4BAC-BDA9-79226E3F349F}"/>
              </a:ext>
            </a:extLst>
          </p:cNvPr>
          <p:cNvSpPr>
            <a:spLocks noEditPoints="1"/>
          </p:cNvSpPr>
          <p:nvPr/>
        </p:nvSpPr>
        <p:spPr bwMode="auto">
          <a:xfrm>
            <a:off x="14900416" y="5457469"/>
            <a:ext cx="776942" cy="804134"/>
          </a:xfrm>
          <a:custGeom>
            <a:avLst/>
            <a:gdLst>
              <a:gd name="T0" fmla="*/ 166 w 302"/>
              <a:gd name="T1" fmla="*/ 311 h 311"/>
              <a:gd name="T2" fmla="*/ 158 w 302"/>
              <a:gd name="T3" fmla="*/ 308 h 311"/>
              <a:gd name="T4" fmla="*/ 113 w 302"/>
              <a:gd name="T5" fmla="*/ 263 h 311"/>
              <a:gd name="T6" fmla="*/ 92 w 302"/>
              <a:gd name="T7" fmla="*/ 268 h 311"/>
              <a:gd name="T8" fmla="*/ 55 w 302"/>
              <a:gd name="T9" fmla="*/ 257 h 311"/>
              <a:gd name="T10" fmla="*/ 49 w 302"/>
              <a:gd name="T11" fmla="*/ 198 h 311"/>
              <a:gd name="T12" fmla="*/ 4 w 302"/>
              <a:gd name="T13" fmla="*/ 153 h 311"/>
              <a:gd name="T14" fmla="*/ 2 w 302"/>
              <a:gd name="T15" fmla="*/ 140 h 311"/>
              <a:gd name="T16" fmla="*/ 97 w 302"/>
              <a:gd name="T17" fmla="*/ 95 h 311"/>
              <a:gd name="T18" fmla="*/ 280 w 302"/>
              <a:gd name="T19" fmla="*/ 25 h 311"/>
              <a:gd name="T20" fmla="*/ 287 w 302"/>
              <a:gd name="T21" fmla="*/ 33 h 311"/>
              <a:gd name="T22" fmla="*/ 216 w 302"/>
              <a:gd name="T23" fmla="*/ 216 h 311"/>
              <a:gd name="T24" fmla="*/ 172 w 302"/>
              <a:gd name="T25" fmla="*/ 309 h 311"/>
              <a:gd name="T26" fmla="*/ 166 w 302"/>
              <a:gd name="T27" fmla="*/ 311 h 311"/>
              <a:gd name="T28" fmla="*/ 115 w 302"/>
              <a:gd name="T29" fmla="*/ 239 h 311"/>
              <a:gd name="T30" fmla="*/ 122 w 302"/>
              <a:gd name="T31" fmla="*/ 242 h 311"/>
              <a:gd name="T32" fmla="*/ 167 w 302"/>
              <a:gd name="T33" fmla="*/ 286 h 311"/>
              <a:gd name="T34" fmla="*/ 194 w 302"/>
              <a:gd name="T35" fmla="*/ 216 h 311"/>
              <a:gd name="T36" fmla="*/ 197 w 302"/>
              <a:gd name="T37" fmla="*/ 205 h 311"/>
              <a:gd name="T38" fmla="*/ 267 w 302"/>
              <a:gd name="T39" fmla="*/ 44 h 311"/>
              <a:gd name="T40" fmla="*/ 107 w 302"/>
              <a:gd name="T41" fmla="*/ 114 h 311"/>
              <a:gd name="T42" fmla="*/ 96 w 302"/>
              <a:gd name="T43" fmla="*/ 116 h 311"/>
              <a:gd name="T44" fmla="*/ 25 w 302"/>
              <a:gd name="T45" fmla="*/ 144 h 311"/>
              <a:gd name="T46" fmla="*/ 70 w 302"/>
              <a:gd name="T47" fmla="*/ 189 h 311"/>
              <a:gd name="T48" fmla="*/ 70 w 302"/>
              <a:gd name="T49" fmla="*/ 204 h 311"/>
              <a:gd name="T50" fmla="*/ 70 w 302"/>
              <a:gd name="T51" fmla="*/ 242 h 311"/>
              <a:gd name="T52" fmla="*/ 107 w 302"/>
              <a:gd name="T53" fmla="*/ 242 h 311"/>
              <a:gd name="T54" fmla="*/ 115 w 302"/>
              <a:gd name="T55" fmla="*/ 239 h 311"/>
              <a:gd name="T56" fmla="*/ 145 w 302"/>
              <a:gd name="T57" fmla="*/ 209 h 311"/>
              <a:gd name="T58" fmla="*/ 112 w 302"/>
              <a:gd name="T59" fmla="*/ 196 h 311"/>
              <a:gd name="T60" fmla="*/ 112 w 302"/>
              <a:gd name="T61" fmla="*/ 131 h 311"/>
              <a:gd name="T62" fmla="*/ 145 w 302"/>
              <a:gd name="T63" fmla="*/ 117 h 311"/>
              <a:gd name="T64" fmla="*/ 177 w 302"/>
              <a:gd name="T65" fmla="*/ 131 h 311"/>
              <a:gd name="T66" fmla="*/ 177 w 302"/>
              <a:gd name="T67" fmla="*/ 196 h 311"/>
              <a:gd name="T68" fmla="*/ 177 w 302"/>
              <a:gd name="T69" fmla="*/ 196 h 311"/>
              <a:gd name="T70" fmla="*/ 145 w 302"/>
              <a:gd name="T71" fmla="*/ 209 h 311"/>
              <a:gd name="T72" fmla="*/ 145 w 302"/>
              <a:gd name="T73" fmla="*/ 139 h 311"/>
              <a:gd name="T74" fmla="*/ 128 w 302"/>
              <a:gd name="T75" fmla="*/ 146 h 311"/>
              <a:gd name="T76" fmla="*/ 128 w 302"/>
              <a:gd name="T77" fmla="*/ 181 h 311"/>
              <a:gd name="T78" fmla="*/ 162 w 302"/>
              <a:gd name="T79" fmla="*/ 181 h 311"/>
              <a:gd name="T80" fmla="*/ 162 w 302"/>
              <a:gd name="T81" fmla="*/ 181 h 311"/>
              <a:gd name="T82" fmla="*/ 162 w 302"/>
              <a:gd name="T83" fmla="*/ 146 h 311"/>
              <a:gd name="T84" fmla="*/ 145 w 302"/>
              <a:gd name="T85" fmla="*/ 139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2" h="311">
                <a:moveTo>
                  <a:pt x="166" y="311"/>
                </a:moveTo>
                <a:cubicBezTo>
                  <a:pt x="163" y="311"/>
                  <a:pt x="160" y="310"/>
                  <a:pt x="158" y="308"/>
                </a:cubicBezTo>
                <a:cubicBezTo>
                  <a:pt x="113" y="263"/>
                  <a:pt x="113" y="263"/>
                  <a:pt x="113" y="263"/>
                </a:cubicBezTo>
                <a:cubicBezTo>
                  <a:pt x="107" y="266"/>
                  <a:pt x="100" y="268"/>
                  <a:pt x="92" y="268"/>
                </a:cubicBezTo>
                <a:cubicBezTo>
                  <a:pt x="77" y="270"/>
                  <a:pt x="63" y="266"/>
                  <a:pt x="55" y="257"/>
                </a:cubicBezTo>
                <a:cubicBezTo>
                  <a:pt x="39" y="242"/>
                  <a:pt x="41" y="214"/>
                  <a:pt x="49" y="198"/>
                </a:cubicBezTo>
                <a:cubicBezTo>
                  <a:pt x="4" y="153"/>
                  <a:pt x="4" y="153"/>
                  <a:pt x="4" y="153"/>
                </a:cubicBezTo>
                <a:cubicBezTo>
                  <a:pt x="0" y="150"/>
                  <a:pt x="0" y="145"/>
                  <a:pt x="2" y="140"/>
                </a:cubicBezTo>
                <a:cubicBezTo>
                  <a:pt x="35" y="87"/>
                  <a:pt x="79" y="91"/>
                  <a:pt x="97" y="95"/>
                </a:cubicBezTo>
                <a:cubicBezTo>
                  <a:pt x="194" y="0"/>
                  <a:pt x="276" y="24"/>
                  <a:pt x="280" y="25"/>
                </a:cubicBezTo>
                <a:cubicBezTo>
                  <a:pt x="284" y="26"/>
                  <a:pt x="286" y="29"/>
                  <a:pt x="287" y="33"/>
                </a:cubicBezTo>
                <a:cubicBezTo>
                  <a:pt x="288" y="37"/>
                  <a:pt x="302" y="127"/>
                  <a:pt x="216" y="216"/>
                </a:cubicBezTo>
                <a:cubicBezTo>
                  <a:pt x="219" y="232"/>
                  <a:pt x="220" y="273"/>
                  <a:pt x="172" y="309"/>
                </a:cubicBezTo>
                <a:cubicBezTo>
                  <a:pt x="170" y="310"/>
                  <a:pt x="168" y="311"/>
                  <a:pt x="166" y="311"/>
                </a:cubicBezTo>
                <a:close/>
                <a:moveTo>
                  <a:pt x="115" y="239"/>
                </a:moveTo>
                <a:cubicBezTo>
                  <a:pt x="118" y="239"/>
                  <a:pt x="120" y="240"/>
                  <a:pt x="122" y="242"/>
                </a:cubicBezTo>
                <a:cubicBezTo>
                  <a:pt x="167" y="286"/>
                  <a:pt x="167" y="286"/>
                  <a:pt x="167" y="286"/>
                </a:cubicBezTo>
                <a:cubicBezTo>
                  <a:pt x="206" y="252"/>
                  <a:pt x="195" y="216"/>
                  <a:pt x="194" y="216"/>
                </a:cubicBezTo>
                <a:cubicBezTo>
                  <a:pt x="193" y="212"/>
                  <a:pt x="194" y="208"/>
                  <a:pt x="197" y="205"/>
                </a:cubicBezTo>
                <a:cubicBezTo>
                  <a:pt x="266" y="136"/>
                  <a:pt x="268" y="66"/>
                  <a:pt x="267" y="44"/>
                </a:cubicBezTo>
                <a:cubicBezTo>
                  <a:pt x="246" y="41"/>
                  <a:pt x="183" y="39"/>
                  <a:pt x="107" y="114"/>
                </a:cubicBezTo>
                <a:cubicBezTo>
                  <a:pt x="104" y="117"/>
                  <a:pt x="100" y="118"/>
                  <a:pt x="96" y="116"/>
                </a:cubicBezTo>
                <a:cubicBezTo>
                  <a:pt x="94" y="116"/>
                  <a:pt x="55" y="102"/>
                  <a:pt x="25" y="144"/>
                </a:cubicBezTo>
                <a:cubicBezTo>
                  <a:pt x="70" y="189"/>
                  <a:pt x="70" y="189"/>
                  <a:pt x="70" y="189"/>
                </a:cubicBezTo>
                <a:cubicBezTo>
                  <a:pt x="74" y="193"/>
                  <a:pt x="74" y="200"/>
                  <a:pt x="70" y="204"/>
                </a:cubicBezTo>
                <a:cubicBezTo>
                  <a:pt x="66" y="209"/>
                  <a:pt x="60" y="232"/>
                  <a:pt x="70" y="242"/>
                </a:cubicBezTo>
                <a:cubicBezTo>
                  <a:pt x="79" y="252"/>
                  <a:pt x="103" y="246"/>
                  <a:pt x="107" y="242"/>
                </a:cubicBezTo>
                <a:cubicBezTo>
                  <a:pt x="109" y="240"/>
                  <a:pt x="112" y="239"/>
                  <a:pt x="115" y="239"/>
                </a:cubicBezTo>
                <a:close/>
                <a:moveTo>
                  <a:pt x="145" y="209"/>
                </a:moveTo>
                <a:cubicBezTo>
                  <a:pt x="133" y="209"/>
                  <a:pt x="121" y="205"/>
                  <a:pt x="112" y="196"/>
                </a:cubicBezTo>
                <a:cubicBezTo>
                  <a:pt x="95" y="178"/>
                  <a:pt x="95" y="149"/>
                  <a:pt x="112" y="131"/>
                </a:cubicBezTo>
                <a:cubicBezTo>
                  <a:pt x="121" y="122"/>
                  <a:pt x="133" y="117"/>
                  <a:pt x="145" y="117"/>
                </a:cubicBezTo>
                <a:cubicBezTo>
                  <a:pt x="157" y="117"/>
                  <a:pt x="169" y="122"/>
                  <a:pt x="177" y="131"/>
                </a:cubicBezTo>
                <a:cubicBezTo>
                  <a:pt x="195" y="149"/>
                  <a:pt x="195" y="178"/>
                  <a:pt x="177" y="196"/>
                </a:cubicBezTo>
                <a:cubicBezTo>
                  <a:pt x="177" y="196"/>
                  <a:pt x="177" y="196"/>
                  <a:pt x="177" y="196"/>
                </a:cubicBezTo>
                <a:cubicBezTo>
                  <a:pt x="168" y="205"/>
                  <a:pt x="157" y="209"/>
                  <a:pt x="145" y="209"/>
                </a:cubicBezTo>
                <a:close/>
                <a:moveTo>
                  <a:pt x="145" y="139"/>
                </a:moveTo>
                <a:cubicBezTo>
                  <a:pt x="138" y="139"/>
                  <a:pt x="132" y="141"/>
                  <a:pt x="128" y="146"/>
                </a:cubicBezTo>
                <a:cubicBezTo>
                  <a:pt x="118" y="156"/>
                  <a:pt x="118" y="171"/>
                  <a:pt x="128" y="181"/>
                </a:cubicBezTo>
                <a:cubicBezTo>
                  <a:pt x="137" y="190"/>
                  <a:pt x="153" y="190"/>
                  <a:pt x="162" y="181"/>
                </a:cubicBezTo>
                <a:cubicBezTo>
                  <a:pt x="162" y="181"/>
                  <a:pt x="162" y="181"/>
                  <a:pt x="162" y="181"/>
                </a:cubicBezTo>
                <a:cubicBezTo>
                  <a:pt x="172" y="171"/>
                  <a:pt x="172" y="156"/>
                  <a:pt x="162" y="146"/>
                </a:cubicBezTo>
                <a:cubicBezTo>
                  <a:pt x="158" y="141"/>
                  <a:pt x="151" y="139"/>
                  <a:pt x="145" y="13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 sz="4050" dirty="0"/>
          </a:p>
        </p:txBody>
      </p:sp>
      <p:grpSp>
        <p:nvGrpSpPr>
          <p:cNvPr id="5" name="Group 4"/>
          <p:cNvGrpSpPr/>
          <p:nvPr/>
        </p:nvGrpSpPr>
        <p:grpSpPr>
          <a:xfrm>
            <a:off x="2329608" y="9078680"/>
            <a:ext cx="1582032" cy="883440"/>
            <a:chOff x="1418034" y="5753440"/>
            <a:chExt cx="1295827" cy="728016"/>
          </a:xfrm>
        </p:grpSpPr>
        <p:pic>
          <p:nvPicPr>
            <p:cNvPr id="149" name="Graphic 2" descr="Daily calendar outline">
              <a:extLst>
                <a:ext uri="{FF2B5EF4-FFF2-40B4-BE49-F238E27FC236}">
                  <a16:creationId xmlns:a16="http://schemas.microsoft.com/office/drawing/2014/main" id="{9EEF2F2C-CBC9-407E-A7EF-E2A5AA6BD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3377" y="5947725"/>
              <a:ext cx="533731" cy="533731"/>
            </a:xfrm>
            <a:prstGeom prst="rect">
              <a:avLst/>
            </a:prstGeom>
          </p:spPr>
        </p:pic>
        <p:sp>
          <p:nvSpPr>
            <p:cNvPr id="150" name="Rounded Rectangle 31">
              <a:extLst>
                <a:ext uri="{FF2B5EF4-FFF2-40B4-BE49-F238E27FC236}">
                  <a16:creationId xmlns:a16="http://schemas.microsoft.com/office/drawing/2014/main" id="{ACE906AD-AB8B-4776-A1D0-9AE1F48E0907}"/>
                </a:ext>
              </a:extLst>
            </p:cNvPr>
            <p:cNvSpPr>
              <a:spLocks/>
            </p:cNvSpPr>
            <p:nvPr/>
          </p:nvSpPr>
          <p:spPr>
            <a:xfrm flipH="1">
              <a:off x="1418034" y="5753440"/>
              <a:ext cx="1295827" cy="307101"/>
            </a:xfrm>
            <a:prstGeom prst="roundRect">
              <a:avLst>
                <a:gd name="adj" fmla="val 4954"/>
              </a:avLst>
            </a:prstGeom>
            <a:noFill/>
            <a:ln w="19050" cap="flat" cmpd="sng" algn="ctr">
              <a:noFill/>
              <a:prstDash val="solid"/>
              <a:headEnd type="none"/>
              <a:tailEnd type="oval" w="med" len="med"/>
            </a:ln>
            <a:effectLst/>
          </p:spPr>
          <p:txBody>
            <a:bodyPr lIns="49847" tIns="99693" rIns="49847" bIns="149538" rtlCol="0" anchor="t" anchorCtr="0">
              <a:noAutofit/>
            </a:bodyPr>
            <a:lstStyle/>
            <a:p>
              <a:pPr marL="0" lvl="1" algn="ctr">
                <a:lnSpc>
                  <a:spcPct val="80000"/>
                </a:lnSpc>
                <a:spcBef>
                  <a:spcPts val="554"/>
                </a:spcBef>
                <a:buSzPct val="100000"/>
                <a:defRPr/>
              </a:pPr>
              <a:r>
                <a:rPr lang="en-US" sz="1800" kern="0" spc="450" dirty="0">
                  <a:solidFill>
                    <a:schemeClr val="bg2">
                      <a:lumMod val="75000"/>
                    </a:schemeClr>
                  </a:solidFill>
                  <a:latin typeface="Open Sans"/>
                </a:rPr>
                <a:t>Q4 2020</a:t>
              </a:r>
              <a:endParaRPr lang="en-US" sz="1800" kern="0" spc="450" dirty="0">
                <a:solidFill>
                  <a:schemeClr val="bg2">
                    <a:lumMod val="75000"/>
                  </a:schemeClr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C7484EF-262D-40FA-BA99-B69B51ACFECE}"/>
              </a:ext>
            </a:extLst>
          </p:cNvPr>
          <p:cNvGrpSpPr/>
          <p:nvPr/>
        </p:nvGrpSpPr>
        <p:grpSpPr>
          <a:xfrm>
            <a:off x="8536532" y="9078683"/>
            <a:ext cx="1582032" cy="897909"/>
            <a:chOff x="1418034" y="5753440"/>
            <a:chExt cx="1295827" cy="739939"/>
          </a:xfrm>
        </p:grpSpPr>
        <p:pic>
          <p:nvPicPr>
            <p:cNvPr id="52" name="Graphic 2" descr="Daily calendar outline">
              <a:extLst>
                <a:ext uri="{FF2B5EF4-FFF2-40B4-BE49-F238E27FC236}">
                  <a16:creationId xmlns:a16="http://schemas.microsoft.com/office/drawing/2014/main" id="{F8F70FB2-21BC-4902-89E8-F17F3E2A5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1527" y="5959648"/>
              <a:ext cx="533731" cy="533731"/>
            </a:xfrm>
            <a:prstGeom prst="rect">
              <a:avLst/>
            </a:prstGeom>
          </p:spPr>
        </p:pic>
        <p:sp>
          <p:nvSpPr>
            <p:cNvPr id="54" name="Rounded Rectangle 31">
              <a:extLst>
                <a:ext uri="{FF2B5EF4-FFF2-40B4-BE49-F238E27FC236}">
                  <a16:creationId xmlns:a16="http://schemas.microsoft.com/office/drawing/2014/main" id="{2C6C3BF4-3278-41F1-A7F2-96D7C30C0DB5}"/>
                </a:ext>
              </a:extLst>
            </p:cNvPr>
            <p:cNvSpPr>
              <a:spLocks/>
            </p:cNvSpPr>
            <p:nvPr/>
          </p:nvSpPr>
          <p:spPr>
            <a:xfrm flipH="1">
              <a:off x="1418034" y="5753440"/>
              <a:ext cx="1295827" cy="307101"/>
            </a:xfrm>
            <a:prstGeom prst="roundRect">
              <a:avLst>
                <a:gd name="adj" fmla="val 4954"/>
              </a:avLst>
            </a:prstGeom>
            <a:noFill/>
            <a:ln w="19050" cap="flat" cmpd="sng" algn="ctr">
              <a:noFill/>
              <a:prstDash val="solid"/>
              <a:headEnd type="none"/>
              <a:tailEnd type="oval" w="med" len="med"/>
            </a:ln>
            <a:effectLst/>
          </p:spPr>
          <p:txBody>
            <a:bodyPr lIns="49847" tIns="99693" rIns="49847" bIns="149538" rtlCol="0" anchor="t" anchorCtr="0">
              <a:noAutofit/>
            </a:bodyPr>
            <a:lstStyle/>
            <a:p>
              <a:pPr marL="0" lvl="1" algn="ctr">
                <a:lnSpc>
                  <a:spcPct val="80000"/>
                </a:lnSpc>
                <a:spcBef>
                  <a:spcPts val="554"/>
                </a:spcBef>
                <a:buSzPct val="100000"/>
                <a:defRPr/>
              </a:pPr>
              <a:r>
                <a:rPr lang="en-US" sz="1800" kern="0" spc="450" dirty="0">
                  <a:solidFill>
                    <a:schemeClr val="bg2">
                      <a:lumMod val="75000"/>
                    </a:schemeClr>
                  </a:solidFill>
                  <a:latin typeface="Open Sans"/>
                </a:rPr>
                <a:t>Q3 2021</a:t>
              </a:r>
              <a:endParaRPr lang="en-US" sz="1800" kern="0" spc="450" dirty="0">
                <a:solidFill>
                  <a:schemeClr val="bg2">
                    <a:lumMod val="75000"/>
                  </a:schemeClr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81E8C32-8481-4164-A539-CFC7E84D975D}"/>
              </a:ext>
            </a:extLst>
          </p:cNvPr>
          <p:cNvGrpSpPr/>
          <p:nvPr/>
        </p:nvGrpSpPr>
        <p:grpSpPr>
          <a:xfrm>
            <a:off x="14598771" y="9107614"/>
            <a:ext cx="1582032" cy="883440"/>
            <a:chOff x="1418034" y="5753440"/>
            <a:chExt cx="1295827" cy="728016"/>
          </a:xfrm>
        </p:grpSpPr>
        <p:pic>
          <p:nvPicPr>
            <p:cNvPr id="56" name="Graphic 2" descr="Daily calendar outline">
              <a:extLst>
                <a:ext uri="{FF2B5EF4-FFF2-40B4-BE49-F238E27FC236}">
                  <a16:creationId xmlns:a16="http://schemas.microsoft.com/office/drawing/2014/main" id="{BF47D84D-2D14-4E07-8600-3B92912C1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67825" y="5947725"/>
              <a:ext cx="533731" cy="533731"/>
            </a:xfrm>
            <a:prstGeom prst="rect">
              <a:avLst/>
            </a:prstGeom>
          </p:spPr>
        </p:pic>
        <p:sp>
          <p:nvSpPr>
            <p:cNvPr id="57" name="Rounded Rectangle 31">
              <a:extLst>
                <a:ext uri="{FF2B5EF4-FFF2-40B4-BE49-F238E27FC236}">
                  <a16:creationId xmlns:a16="http://schemas.microsoft.com/office/drawing/2014/main" id="{890EB96C-EFB1-4FCF-A730-37615FEF4627}"/>
                </a:ext>
              </a:extLst>
            </p:cNvPr>
            <p:cNvSpPr>
              <a:spLocks/>
            </p:cNvSpPr>
            <p:nvPr/>
          </p:nvSpPr>
          <p:spPr>
            <a:xfrm flipH="1">
              <a:off x="1418034" y="5753440"/>
              <a:ext cx="1295827" cy="307101"/>
            </a:xfrm>
            <a:prstGeom prst="roundRect">
              <a:avLst>
                <a:gd name="adj" fmla="val 4954"/>
              </a:avLst>
            </a:prstGeom>
            <a:noFill/>
            <a:ln w="19050" cap="flat" cmpd="sng" algn="ctr">
              <a:noFill/>
              <a:prstDash val="solid"/>
              <a:headEnd type="none"/>
              <a:tailEnd type="oval" w="med" len="med"/>
            </a:ln>
            <a:effectLst/>
          </p:spPr>
          <p:txBody>
            <a:bodyPr lIns="49847" tIns="99693" rIns="49847" bIns="149538" rtlCol="0" anchor="t" anchorCtr="0">
              <a:noAutofit/>
            </a:bodyPr>
            <a:lstStyle/>
            <a:p>
              <a:pPr marL="0" lvl="1" algn="ctr">
                <a:lnSpc>
                  <a:spcPct val="80000"/>
                </a:lnSpc>
                <a:spcBef>
                  <a:spcPts val="554"/>
                </a:spcBef>
                <a:defRPr/>
              </a:pPr>
              <a:r>
                <a:rPr lang="en-US" sz="1800" kern="0" spc="450" dirty="0">
                  <a:solidFill>
                    <a:schemeClr val="bg2">
                      <a:lumMod val="75000"/>
                    </a:schemeClr>
                  </a:solidFill>
                  <a:latin typeface="Open Sans"/>
                </a:rPr>
                <a:t>TODAY</a:t>
              </a:r>
              <a:endParaRPr lang="en-US" sz="405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pic>
        <p:nvPicPr>
          <p:cNvPr id="2" name="Graphic 4" descr="Hero Female with solid fill">
            <a:extLst>
              <a:ext uri="{FF2B5EF4-FFF2-40B4-BE49-F238E27FC236}">
                <a16:creationId xmlns:a16="http://schemas.microsoft.com/office/drawing/2014/main" id="{7FD593F9-F46A-4719-8EED-56983E2C9C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06752" y="5452536"/>
            <a:ext cx="952019" cy="92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60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-29378" y="2822599"/>
            <a:ext cx="18317378" cy="7464401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07" b="100000" l="0" r="100000">
                          <a14:foregroundMark x1="11184" y1="45338" x2="11184" y2="45338"/>
                          <a14:foregroundMark x1="94145" y1="52985" x2="94145" y2="52985"/>
                          <a14:foregroundMark x1="98553" y1="57129" x2="98553" y2="57129"/>
                          <a14:backgroundMark x1="49079" y1="35372" x2="49079" y2="35372"/>
                          <a14:backgroundMark x1="11382" y1="26492" x2="11382" y2="26492"/>
                          <a14:backgroundMark x1="37928" y1="56833" x2="37928" y2="56833"/>
                          <a14:backgroundMark x1="45855" y1="60779" x2="45855" y2="60779"/>
                          <a14:backgroundMark x1="55164" y1="67341" x2="55164" y2="67341"/>
                          <a14:backgroundMark x1="62401" y1="45979" x2="62401" y2="45979"/>
                          <a14:backgroundMark x1="72467" y1="49581" x2="72467" y2="49581"/>
                          <a14:backgroundMark x1="87533" y1="52245" x2="87533" y2="52245"/>
                          <a14:backgroundMark x1="96776" y1="47262" x2="96776" y2="47262"/>
                          <a14:backgroundMark x1="99079" y1="42526" x2="99079" y2="42526"/>
                          <a14:backgroundMark x1="97171" y1="40010" x2="97171" y2="40010"/>
                          <a14:backgroundMark x1="69375" y1="35520" x2="69375" y2="35520"/>
                          <a14:backgroundMark x1="62007" y1="32363" x2="62007" y2="32363"/>
                          <a14:backgroundMark x1="14145" y1="35570" x2="14145" y2="35570"/>
                          <a14:backgroundMark x1="15132" y1="41786" x2="15132" y2="41786"/>
                          <a14:backgroundMark x1="33980" y1="40898" x2="33980" y2="40898"/>
                          <a14:backgroundMark x1="23125" y1="50617" x2="23125" y2="50617"/>
                          <a14:backgroundMark x1="26513" y1="59694" x2="26513" y2="59694"/>
                          <a14:backgroundMark x1="28487" y1="60039" x2="28487" y2="60039"/>
                          <a14:backgroundMark x1="30230" y1="57375" x2="30230" y2="57375"/>
                          <a14:backgroundMark x1="31776" y1="61273" x2="31776" y2="61273"/>
                          <a14:backgroundMark x1="19770" y1="47854" x2="19770" y2="47854"/>
                          <a14:backgroundMark x1="39046" y1="70153" x2="39046" y2="70153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3" t="-7111" r="-62" b="-55365"/>
            </a:stretch>
          </a:blipFill>
        </p:spPr>
        <p:txBody>
          <a:bodyPr/>
          <a:lstStyle/>
          <a:p>
            <a:endParaRPr lang="en-CA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9842" y="1076167"/>
            <a:ext cx="7848600" cy="1001268"/>
          </a:xfrm>
        </p:spPr>
        <p:txBody>
          <a:bodyPr/>
          <a:lstStyle/>
          <a:p>
            <a:r>
              <a:rPr lang="en-CA" sz="7200" b="0" spc="300" dirty="0">
                <a:solidFill>
                  <a:schemeClr val="accent6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Forward Thinkers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2719" y="5459576"/>
            <a:ext cx="4000500" cy="1221031"/>
          </a:xfrm>
        </p:spPr>
        <p:txBody>
          <a:bodyPr vert="horz" lIns="0" tIns="0" rIns="0" bIns="0" rtlCol="0" anchor="t">
            <a:noAutofit/>
          </a:bodyPr>
          <a:lstStyle/>
          <a:p>
            <a:pPr algn="ctr">
              <a:buNone/>
            </a:pPr>
            <a:r>
              <a:rPr lang="en-CA" sz="2400" cap="all" dirty="0">
                <a:solidFill>
                  <a:schemeClr val="accent6"/>
                </a:solidFill>
                <a:latin typeface="Calibri Light"/>
                <a:cs typeface="Calibri Light"/>
              </a:rPr>
              <a:t>Federal Framework</a:t>
            </a:r>
            <a:br>
              <a:rPr lang="en-CA" sz="2400" cap="all" dirty="0">
                <a:solidFill>
                  <a:schemeClr val="accent6"/>
                </a:solidFill>
                <a:latin typeface="Calibri Light"/>
                <a:cs typeface="Calibri Light"/>
              </a:rPr>
            </a:br>
            <a:r>
              <a:rPr lang="en-CA" sz="2400" cap="all" dirty="0">
                <a:solidFill>
                  <a:schemeClr val="accent6"/>
                </a:solidFill>
                <a:latin typeface="Calibri Light"/>
                <a:cs typeface="Calibri Light"/>
              </a:rPr>
              <a:t>Compliant  </a:t>
            </a:r>
            <a:endParaRPr lang="en-US" sz="2400" dirty="0">
              <a:solidFill>
                <a:schemeClr val="accent6"/>
              </a:solidFill>
              <a:cs typeface="Arial" panose="020B0604020202020204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8F5A00-2FC2-4171-9017-85782FF5AD63}"/>
              </a:ext>
            </a:extLst>
          </p:cNvPr>
          <p:cNvSpPr txBox="1">
            <a:spLocks/>
          </p:cNvSpPr>
          <p:nvPr/>
        </p:nvSpPr>
        <p:spPr>
          <a:xfrm>
            <a:off x="8291063" y="5459576"/>
            <a:ext cx="4000500" cy="12210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514350" indent="-51435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defTabSz="685800" rtl="0" eaLnBrk="1" latinLnBrk="0" hangingPunct="1">
              <a:spcBef>
                <a:spcPts val="9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685800" rtl="0" eaLnBrk="1" latinLnBrk="0" hangingPunct="1">
              <a:spcBef>
                <a:spcPts val="9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685800" rtl="0" eaLnBrk="1" latinLnBrk="0" hangingPunct="1">
              <a:spcBef>
                <a:spcPts val="900"/>
              </a:spcBef>
              <a:buFont typeface="Arial"/>
              <a:buChar char="»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/>
              <a:buNone/>
            </a:pPr>
            <a:r>
              <a:rPr lang="en-CA" sz="2400" cap="all" dirty="0">
                <a:solidFill>
                  <a:schemeClr val="accent6"/>
                </a:solidFill>
                <a:latin typeface="Calibri Light"/>
                <a:cs typeface="Calibri Light"/>
              </a:rPr>
              <a:t>Adaptable</a:t>
            </a:r>
          </a:p>
        </p:txBody>
      </p:sp>
      <p:pic>
        <p:nvPicPr>
          <p:cNvPr id="11" name="Graphic 11" descr="Lightbulb and gear outline">
            <a:extLst>
              <a:ext uri="{FF2B5EF4-FFF2-40B4-BE49-F238E27FC236}">
                <a16:creationId xmlns:a16="http://schemas.microsoft.com/office/drawing/2014/main" id="{63CE73A9-4B8D-400D-B81F-B992C6C73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45422" y="4936931"/>
            <a:ext cx="1282673" cy="1274861"/>
          </a:xfrm>
          <a:prstGeom prst="rect">
            <a:avLst/>
          </a:prstGeom>
        </p:spPr>
      </p:pic>
      <p:pic>
        <p:nvPicPr>
          <p:cNvPr id="13" name="Graphic 13" descr="Gears outline">
            <a:extLst>
              <a:ext uri="{FF2B5EF4-FFF2-40B4-BE49-F238E27FC236}">
                <a16:creationId xmlns:a16="http://schemas.microsoft.com/office/drawing/2014/main" id="{AB0B40FD-58E4-4B37-A727-5040816D24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235288" y="4936931"/>
            <a:ext cx="1274861" cy="127486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A06053-3FD0-4703-BDC1-5E103C5A75B5}"/>
              </a:ext>
            </a:extLst>
          </p:cNvPr>
          <p:cNvSpPr txBox="1">
            <a:spLocks/>
          </p:cNvSpPr>
          <p:nvPr/>
        </p:nvSpPr>
        <p:spPr>
          <a:xfrm>
            <a:off x="3103075" y="5459576"/>
            <a:ext cx="4000500" cy="12210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514350" indent="-51435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defTabSz="685800" rtl="0" eaLnBrk="1" latinLnBrk="0" hangingPunct="1">
              <a:spcBef>
                <a:spcPts val="9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685800" rtl="0" eaLnBrk="1" latinLnBrk="0" hangingPunct="1">
              <a:spcBef>
                <a:spcPts val="9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685800" rtl="0" eaLnBrk="1" latinLnBrk="0" hangingPunct="1">
              <a:spcBef>
                <a:spcPts val="900"/>
              </a:spcBef>
              <a:buFont typeface="Arial"/>
              <a:buChar char="»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CA" sz="2400" cap="all" dirty="0">
                <a:solidFill>
                  <a:schemeClr val="accent6"/>
                </a:solidFill>
                <a:latin typeface="Calibri Light"/>
                <a:cs typeface="Calibri Light"/>
              </a:rPr>
              <a:t>Objective Focused</a:t>
            </a:r>
          </a:p>
        </p:txBody>
      </p:sp>
      <p:pic>
        <p:nvPicPr>
          <p:cNvPr id="12" name="Graphic 12" descr="Bullseye outline">
            <a:extLst>
              <a:ext uri="{FF2B5EF4-FFF2-40B4-BE49-F238E27FC236}">
                <a16:creationId xmlns:a16="http://schemas.microsoft.com/office/drawing/2014/main" id="{40353DD7-3AAC-4F8F-9786-D2AE81FD68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65644" y="4970516"/>
            <a:ext cx="1274861" cy="1274861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957611" y="2292702"/>
            <a:ext cx="43434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604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8201D8B-0034-4940-A349-7F4FFFC81F6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302692" y="3010177"/>
            <a:ext cx="8710988" cy="737492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CA" sz="3600" i="0" dirty="0">
                <a:solidFill>
                  <a:schemeClr val="accent4">
                    <a:lumMod val="50000"/>
                  </a:schemeClr>
                </a:solidFill>
                <a:latin typeface="Calibri Light"/>
                <a:cs typeface="Calibri Light"/>
              </a:rPr>
              <a:t>Applying </a:t>
            </a:r>
            <a:r>
              <a:rPr lang="en-CA" sz="3600" b="1" i="0" dirty="0">
                <a:solidFill>
                  <a:schemeClr val="accent4">
                    <a:lumMod val="50000"/>
                  </a:schemeClr>
                </a:solidFill>
                <a:latin typeface="Calibri Light"/>
                <a:cs typeface="Calibri Light"/>
              </a:rPr>
              <a:t>agile </a:t>
            </a:r>
            <a:r>
              <a:rPr lang="en-CA" sz="3600" b="1" dirty="0">
                <a:solidFill>
                  <a:schemeClr val="accent4">
                    <a:lumMod val="50000"/>
                  </a:schemeClr>
                </a:solidFill>
                <a:latin typeface="Calibri Light"/>
                <a:cs typeface="Calibri Light"/>
              </a:rPr>
              <a:t>methodology</a:t>
            </a:r>
            <a:br>
              <a:rPr lang="en-CA" sz="3600" b="1" dirty="0">
                <a:solidFill>
                  <a:schemeClr val="accent4">
                    <a:lumMod val="50000"/>
                  </a:schemeClr>
                </a:solidFill>
                <a:latin typeface="Calibri Light"/>
                <a:cs typeface="Calibri Light"/>
              </a:rPr>
            </a:br>
            <a:r>
              <a:rPr lang="en-CA" sz="3600" dirty="0">
                <a:solidFill>
                  <a:schemeClr val="accent4">
                    <a:lumMod val="50000"/>
                  </a:schemeClr>
                </a:solidFill>
                <a:latin typeface="Calibri Light"/>
                <a:cs typeface="Calibri Light"/>
              </a:rPr>
              <a:t>in</a:t>
            </a:r>
            <a:r>
              <a:rPr lang="en-CA" sz="3600" i="0" dirty="0">
                <a:solidFill>
                  <a:schemeClr val="accent4">
                    <a:lumMod val="50000"/>
                  </a:schemeClr>
                </a:solidFill>
                <a:latin typeface="Calibri Light"/>
                <a:cs typeface="Calibri Light"/>
              </a:rPr>
              <a:t> a GC setting</a:t>
            </a:r>
            <a:r>
              <a:rPr lang="en-CA" sz="3600" dirty="0">
                <a:latin typeface="Calibri Light"/>
                <a:cs typeface="Calibri Light"/>
              </a:rPr>
              <a:t/>
            </a:r>
            <a:br>
              <a:rPr lang="en-CA" sz="3600" dirty="0">
                <a:latin typeface="Calibri Light"/>
                <a:cs typeface="Calibri Light"/>
              </a:rPr>
            </a:br>
            <a:endParaRPr lang="en-US" sz="3600" dirty="0">
              <a:solidFill>
                <a:schemeClr val="accent4">
                  <a:lumMod val="50000"/>
                </a:schemeClr>
              </a:solidFill>
              <a:latin typeface="Calibri Light"/>
              <a:cs typeface="Calibri Light"/>
            </a:endParaRPr>
          </a:p>
          <a:p>
            <a:pPr marL="0" indent="0">
              <a:buNone/>
            </a:pPr>
            <a:r>
              <a:rPr lang="en-CA" sz="3600" dirty="0">
                <a:solidFill>
                  <a:schemeClr val="accent4">
                    <a:lumMod val="50000"/>
                  </a:schemeClr>
                </a:solidFill>
                <a:latin typeface="Calibri Light"/>
                <a:cs typeface="Calibri Light"/>
              </a:rPr>
              <a:t>Finding a at the </a:t>
            </a:r>
            <a:r>
              <a:rPr lang="en-CA" sz="3600" b="1" dirty="0">
                <a:solidFill>
                  <a:schemeClr val="accent4">
                    <a:lumMod val="50000"/>
                  </a:schemeClr>
                </a:solidFill>
                <a:latin typeface="Calibri Light"/>
                <a:cs typeface="Calibri Light"/>
              </a:rPr>
              <a:t>front end</a:t>
            </a:r>
            <a:r>
              <a:rPr lang="en-CA" sz="3600" dirty="0">
                <a:solidFill>
                  <a:schemeClr val="accent4">
                    <a:lumMod val="50000"/>
                  </a:schemeClr>
                </a:solidFill>
                <a:latin typeface="Calibri Light"/>
                <a:cs typeface="Calibri Light"/>
              </a:rPr>
              <a:t> of the ideation process (pre-governance)</a:t>
            </a:r>
            <a:r>
              <a:rPr lang="en-CA" sz="3600" b="1" i="0" dirty="0">
                <a:latin typeface="Calibri Light"/>
                <a:cs typeface="Calibri Light" panose="020F0302020204030204" pitchFamily="34" charset="0"/>
              </a:rPr>
              <a:t/>
            </a:r>
            <a:br>
              <a:rPr lang="en-CA" sz="3600" b="1" i="0" dirty="0">
                <a:latin typeface="Calibri Light"/>
                <a:cs typeface="Calibri Light" panose="020F0302020204030204" pitchFamily="34" charset="0"/>
              </a:rPr>
            </a:br>
            <a:r>
              <a:rPr lang="en-CA" sz="360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CA" sz="3600" i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3600" i="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ea typeface="+mn-lt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CA" sz="3600" dirty="0">
                <a:solidFill>
                  <a:schemeClr val="accent4">
                    <a:lumMod val="50000"/>
                  </a:schemeClr>
                </a:solidFill>
                <a:latin typeface="Calibri Light"/>
                <a:cs typeface="Calibri Light"/>
              </a:rPr>
              <a:t>Securing interested</a:t>
            </a:r>
            <a:r>
              <a:rPr lang="en-CA" sz="3600" i="0" dirty="0">
                <a:solidFill>
                  <a:schemeClr val="accent4">
                    <a:lumMod val="50000"/>
                  </a:schemeClr>
                </a:solidFill>
                <a:latin typeface="Calibri Light"/>
                <a:cs typeface="Calibri Light"/>
              </a:rPr>
              <a:t> </a:t>
            </a:r>
            <a:r>
              <a:rPr lang="en-CA" sz="3600" b="1" i="0" dirty="0">
                <a:solidFill>
                  <a:schemeClr val="accent4">
                    <a:lumMod val="50000"/>
                  </a:schemeClr>
                </a:solidFill>
                <a:latin typeface="Calibri Light"/>
                <a:cs typeface="Calibri Light"/>
              </a:rPr>
              <a:t>business partners</a:t>
            </a:r>
            <a:r>
              <a:rPr lang="en-CA" sz="36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CA" sz="36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CA" sz="36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CA" sz="36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CA" sz="36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CA" sz="36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CA" sz="3600" i="0" dirty="0">
                <a:solidFill>
                  <a:schemeClr val="accent4">
                    <a:lumMod val="50000"/>
                  </a:schemeClr>
                </a:solidFill>
                <a:latin typeface="Calibri Light"/>
                <a:cs typeface="Calibri Light"/>
              </a:rPr>
              <a:t>Juggling </a:t>
            </a:r>
            <a:r>
              <a:rPr lang="en-CA" sz="3600" b="1" i="0" dirty="0">
                <a:solidFill>
                  <a:schemeClr val="accent4">
                    <a:lumMod val="50000"/>
                  </a:schemeClr>
                </a:solidFill>
                <a:latin typeface="Calibri Light"/>
                <a:cs typeface="Calibri Light"/>
              </a:rPr>
              <a:t>contractual limitations</a:t>
            </a:r>
            <a:endParaRPr lang="en-CA" sz="3600" i="0" dirty="0">
              <a:solidFill>
                <a:schemeClr val="accent4">
                  <a:lumMod val="50000"/>
                </a:schemeClr>
              </a:solidFill>
              <a:latin typeface="Calibri Light"/>
              <a:ea typeface="+mn-lt"/>
              <a:cs typeface="Calibri Light"/>
            </a:endParaRPr>
          </a:p>
          <a:p>
            <a:pPr marL="0" indent="0" algn="l">
              <a:buNone/>
            </a:pPr>
            <a:endParaRPr lang="en-CA" sz="3600" b="1" i="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l">
              <a:buNone/>
            </a:pPr>
            <a:endParaRPr lang="en-CA" sz="3600" i="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50BE2-36D6-44B8-A14F-AA8A95F767E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453132" y="770293"/>
            <a:ext cx="9193212" cy="1327150"/>
          </a:xfrm>
        </p:spPr>
        <p:txBody>
          <a:bodyPr vert="horz" lIns="0" tIns="0" rIns="0" bIns="0" rtlCol="0" anchor="t" anchorCtr="0">
            <a:normAutofit/>
          </a:bodyPr>
          <a:lstStyle/>
          <a:p>
            <a:pPr algn="ctr"/>
            <a:r>
              <a:rPr lang="en-US" sz="7200" b="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Challenges</a:t>
            </a:r>
          </a:p>
        </p:txBody>
      </p:sp>
      <p:pic>
        <p:nvPicPr>
          <p:cNvPr id="19" name="Picture 3" descr="Maze">
            <a:extLst>
              <a:ext uri="{FF2B5EF4-FFF2-40B4-BE49-F238E27FC236}">
                <a16:creationId xmlns:a16="http://schemas.microsoft.com/office/drawing/2014/main" id="{54545664-A315-42C6-B559-A1522D62C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9679" r="32767" b="-3"/>
          <a:stretch/>
        </p:blipFill>
        <p:spPr>
          <a:xfrm>
            <a:off x="31" y="16"/>
            <a:ext cx="5795933" cy="10286984"/>
          </a:xfrm>
          <a:prstGeom prst="rect">
            <a:avLst/>
          </a:prstGeom>
        </p:spPr>
      </p:pic>
      <p:pic>
        <p:nvPicPr>
          <p:cNvPr id="7" name="Graphic 5" descr="Contract with solid fill">
            <a:extLst>
              <a:ext uri="{FF2B5EF4-FFF2-40B4-BE49-F238E27FC236}">
                <a16:creationId xmlns:a16="http://schemas.microsoft.com/office/drawing/2014/main" id="{A25EFB61-6DCA-4D38-901A-E321C4A34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5517" y="8542453"/>
            <a:ext cx="1096028" cy="1085240"/>
          </a:xfrm>
          <a:prstGeom prst="rect">
            <a:avLst/>
          </a:prstGeom>
        </p:spPr>
      </p:pic>
      <p:pic>
        <p:nvPicPr>
          <p:cNvPr id="8" name="Graphic 6" descr="Handshake with solid fill">
            <a:extLst>
              <a:ext uri="{FF2B5EF4-FFF2-40B4-BE49-F238E27FC236}">
                <a16:creationId xmlns:a16="http://schemas.microsoft.com/office/drawing/2014/main" id="{2AF9728D-8524-4D5A-BE74-DA878E28F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2700" y="6697639"/>
            <a:ext cx="1241661" cy="1225480"/>
          </a:xfrm>
          <a:prstGeom prst="rect">
            <a:avLst/>
          </a:prstGeom>
        </p:spPr>
      </p:pic>
      <p:pic>
        <p:nvPicPr>
          <p:cNvPr id="4" name="Graphic 5" descr="Court with solid fill">
            <a:extLst>
              <a:ext uri="{FF2B5EF4-FFF2-40B4-BE49-F238E27FC236}">
                <a16:creationId xmlns:a16="http://schemas.microsoft.com/office/drawing/2014/main" id="{DE63DDAD-15D7-431A-A23E-8C1EAE4DF4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35517" y="2903952"/>
            <a:ext cx="1174830" cy="1174830"/>
          </a:xfrm>
          <a:prstGeom prst="rect">
            <a:avLst/>
          </a:prstGeom>
        </p:spPr>
      </p:pic>
      <p:pic>
        <p:nvPicPr>
          <p:cNvPr id="6" name="Graphic 10" descr="Puzzle pieces with solid fill">
            <a:extLst>
              <a:ext uri="{FF2B5EF4-FFF2-40B4-BE49-F238E27FC236}">
                <a16:creationId xmlns:a16="http://schemas.microsoft.com/office/drawing/2014/main" id="{BA1DEF4F-8DC0-4B21-83FE-5BE252EA9D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81613" y="4698116"/>
            <a:ext cx="1335505" cy="133550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9873647" y="2251758"/>
            <a:ext cx="43434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103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5"/>
          <a:stretch/>
        </p:blipFill>
        <p:spPr>
          <a:xfrm>
            <a:off x="0" y="-1"/>
            <a:ext cx="18288000" cy="103251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2171700"/>
            <a:ext cx="16459200" cy="5486400"/>
          </a:xfrm>
          <a:prstGeom prst="rect">
            <a:avLst/>
          </a:prstGeom>
          <a:solidFill>
            <a:srgbClr val="2C3E42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A5BC3A6-8D3B-44B1-B15B-E38C890E1142}"/>
              </a:ext>
            </a:extLst>
          </p:cNvPr>
          <p:cNvSpPr txBox="1">
            <a:spLocks/>
          </p:cNvSpPr>
          <p:nvPr/>
        </p:nvSpPr>
        <p:spPr>
          <a:xfrm>
            <a:off x="2324369" y="3924300"/>
            <a:ext cx="13639232" cy="1714500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0" cap="all" dirty="0">
                <a:solidFill>
                  <a:srgbClr val="E8ECED"/>
                </a:solidFill>
                <a:latin typeface="Calibri Light"/>
                <a:cs typeface="Calibri Light"/>
              </a:rPr>
              <a:t>Failure!?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819400" y="3771900"/>
            <a:ext cx="13030200" cy="0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819400" y="6057900"/>
            <a:ext cx="13030200" cy="0"/>
          </a:xfrm>
          <a:prstGeom prst="line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344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n arrow pointing right">
            <a:extLst>
              <a:ext uri="{FF2B5EF4-FFF2-40B4-BE49-F238E27FC236}">
                <a16:creationId xmlns:a16="http://schemas.microsoft.com/office/drawing/2014/main" id="{39F0DE2F-0B6A-46B9-89A0-321FDE0CF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23" t="-1" r="169" b="-1"/>
          <a:stretch/>
        </p:blipFill>
        <p:spPr>
          <a:xfrm>
            <a:off x="0" y="0"/>
            <a:ext cx="15482054" cy="10286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28D8E2-D6F0-486D-87D4-3D525493B354}"/>
              </a:ext>
            </a:extLst>
          </p:cNvPr>
          <p:cNvSpPr/>
          <p:nvPr/>
        </p:nvSpPr>
        <p:spPr>
          <a:xfrm flipH="1">
            <a:off x="5021481" y="-3823"/>
            <a:ext cx="10751841" cy="1029080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34000">
                <a:schemeClr val="accent6">
                  <a:alpha val="75000"/>
                </a:schemeClr>
              </a:gs>
              <a:gs pos="100000">
                <a:schemeClr val="accent6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CFD6CD-EFAC-433D-B6C6-E85BD520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69" y="240489"/>
            <a:ext cx="7440385" cy="1988345"/>
          </a:xfrm>
        </p:spPr>
        <p:txBody>
          <a:bodyPr anchor="b">
            <a:normAutofit/>
          </a:bodyPr>
          <a:lstStyle/>
          <a:p>
            <a:pPr algn="ctr"/>
            <a:r>
              <a:rPr lang="en-US" sz="7200" dirty="0">
                <a:solidFill>
                  <a:srgbClr val="E5E9EF"/>
                </a:solidFill>
                <a:cs typeface="Calibri Light"/>
              </a:rPr>
              <a:t>Catalysts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670863" y="2344312"/>
            <a:ext cx="2766350" cy="0"/>
          </a:xfrm>
          <a:prstGeom prst="line">
            <a:avLst/>
          </a:prstGeom>
          <a:ln>
            <a:solidFill>
              <a:schemeClr val="accent6">
                <a:lumMod val="10000"/>
                <a:lumOff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611194576"/>
              </p:ext>
            </p:extLst>
          </p:nvPr>
        </p:nvGraphicFramePr>
        <p:xfrm>
          <a:off x="8736256" y="1680880"/>
          <a:ext cx="9657497" cy="7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9" name="Graphic 129" descr="Circles with arrows with solid fill">
            <a:extLst>
              <a:ext uri="{FF2B5EF4-FFF2-40B4-BE49-F238E27FC236}">
                <a16:creationId xmlns:a16="http://schemas.microsoft.com/office/drawing/2014/main" id="{2C36D1C9-D32B-4ED3-8D91-9C88905952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36397" y="5749576"/>
            <a:ext cx="1195132" cy="1195132"/>
          </a:xfrm>
          <a:prstGeom prst="rect">
            <a:avLst/>
          </a:prstGeom>
        </p:spPr>
      </p:pic>
      <p:pic>
        <p:nvPicPr>
          <p:cNvPr id="16" name="Graphic 16" descr="Hierarchy with solid fill">
            <a:extLst>
              <a:ext uri="{FF2B5EF4-FFF2-40B4-BE49-F238E27FC236}">
                <a16:creationId xmlns:a16="http://schemas.microsoft.com/office/drawing/2014/main" id="{44ACF991-A150-45A4-8FF9-329D6D840E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36897" y="4067436"/>
            <a:ext cx="914400" cy="914400"/>
          </a:xfrm>
          <a:prstGeom prst="rect">
            <a:avLst/>
          </a:prstGeom>
        </p:spPr>
      </p:pic>
      <p:pic>
        <p:nvPicPr>
          <p:cNvPr id="17" name="Graphic 17" descr="Continuous Improvement with solid fill">
            <a:extLst>
              <a:ext uri="{FF2B5EF4-FFF2-40B4-BE49-F238E27FC236}">
                <a16:creationId xmlns:a16="http://schemas.microsoft.com/office/drawing/2014/main" id="{CB9C62A8-6094-4CE1-AE11-5357223FCE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53049" y="7380689"/>
            <a:ext cx="1435261" cy="1449729"/>
          </a:xfrm>
          <a:prstGeom prst="rect">
            <a:avLst/>
          </a:prstGeom>
        </p:spPr>
      </p:pic>
      <p:pic>
        <p:nvPicPr>
          <p:cNvPr id="18" name="Graphic 18" descr="Transfer with solid fill">
            <a:extLst>
              <a:ext uri="{FF2B5EF4-FFF2-40B4-BE49-F238E27FC236}">
                <a16:creationId xmlns:a16="http://schemas.microsoft.com/office/drawing/2014/main" id="{EBAE98C9-AB52-4898-A5B3-D5B5E33A55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-2400000">
            <a:off x="9113480" y="23601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1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08"/>
            <a:ext cx="18287401" cy="1029080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728D8E2-D6F0-486D-87D4-3D525493B354}"/>
              </a:ext>
            </a:extLst>
          </p:cNvPr>
          <p:cNvSpPr/>
          <p:nvPr/>
        </p:nvSpPr>
        <p:spPr>
          <a:xfrm>
            <a:off x="-6330" y="-3807"/>
            <a:ext cx="10751841" cy="1029080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65000">
                <a:schemeClr val="accent6">
                  <a:alpha val="97000"/>
                </a:schemeClr>
              </a:gs>
              <a:gs pos="100000">
                <a:schemeClr val="accent6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Graphic 4" descr="Gauge outline">
            <a:extLst>
              <a:ext uri="{FF2B5EF4-FFF2-40B4-BE49-F238E27FC236}">
                <a16:creationId xmlns:a16="http://schemas.microsoft.com/office/drawing/2014/main" id="{5F4CDC4E-C10A-40CD-9E1A-F840F5AA1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616" y="2086707"/>
            <a:ext cx="914400" cy="914400"/>
          </a:xfrm>
          <a:prstGeom prst="rect">
            <a:avLst/>
          </a:prstGeom>
        </p:spPr>
      </p:pic>
      <p:pic>
        <p:nvPicPr>
          <p:cNvPr id="25" name="Graphic 5" descr="Group brainstorm outline">
            <a:extLst>
              <a:ext uri="{FF2B5EF4-FFF2-40B4-BE49-F238E27FC236}">
                <a16:creationId xmlns:a16="http://schemas.microsoft.com/office/drawing/2014/main" id="{CE34F39B-6490-4166-B43B-04103E14F4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616" y="3753128"/>
            <a:ext cx="914400" cy="914400"/>
          </a:xfrm>
          <a:prstGeom prst="rect">
            <a:avLst/>
          </a:prstGeom>
        </p:spPr>
      </p:pic>
      <p:pic>
        <p:nvPicPr>
          <p:cNvPr id="27" name="Graphic 6" descr="Clipboard Partially Checked outline">
            <a:extLst>
              <a:ext uri="{FF2B5EF4-FFF2-40B4-BE49-F238E27FC236}">
                <a16:creationId xmlns:a16="http://schemas.microsoft.com/office/drawing/2014/main" id="{CDB14D63-A172-4917-B979-9F9C62C368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1801" y="5422155"/>
            <a:ext cx="914400" cy="914400"/>
          </a:xfrm>
          <a:prstGeom prst="rect">
            <a:avLst/>
          </a:prstGeom>
        </p:spPr>
      </p:pic>
      <p:pic>
        <p:nvPicPr>
          <p:cNvPr id="29" name="Graphic 10" descr="Target Audience outline">
            <a:extLst>
              <a:ext uri="{FF2B5EF4-FFF2-40B4-BE49-F238E27FC236}">
                <a16:creationId xmlns:a16="http://schemas.microsoft.com/office/drawing/2014/main" id="{41E178EE-D078-4945-AE6D-550D2885C7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8984" y="7437886"/>
            <a:ext cx="914400" cy="914400"/>
          </a:xfrm>
          <a:prstGeom prst="rect">
            <a:avLst/>
          </a:prstGeom>
        </p:spPr>
      </p:pic>
      <p:sp>
        <p:nvSpPr>
          <p:cNvPr id="33" name="Subtitle 2">
            <a:extLst>
              <a:ext uri="{FF2B5EF4-FFF2-40B4-BE49-F238E27FC236}">
                <a16:creationId xmlns:a16="http://schemas.microsoft.com/office/drawing/2014/main" id="{7B803B16-36EA-4384-BE97-A373F9F0D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1" y="2287902"/>
            <a:ext cx="4686300" cy="7199852"/>
          </a:xfrm>
        </p:spPr>
        <p:txBody>
          <a:bodyPr vert="horz" lIns="137160" tIns="68580" rIns="137160" bIns="68580" rtlCol="0" anchor="t">
            <a:normAutofit/>
          </a:bodyPr>
          <a:lstStyle/>
          <a:p>
            <a:pPr marL="0" indent="0">
              <a:buNone/>
            </a:pPr>
            <a:r>
              <a:rPr lang="en-CA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ea typeface="Arial"/>
                <a:cs typeface="Arial"/>
              </a:rPr>
              <a:t>Assembled rapidly</a:t>
            </a:r>
            <a:r>
              <a:rPr lang="en-CA" sz="3200" dirty="0">
                <a:latin typeface="Calibri Light"/>
                <a:ea typeface="Arial"/>
                <a:cs typeface="Arial"/>
              </a:rPr>
              <a:t/>
            </a:r>
            <a:br>
              <a:rPr lang="en-CA" sz="3200" dirty="0">
                <a:latin typeface="Calibri Light"/>
                <a:ea typeface="Arial"/>
                <a:cs typeface="Arial"/>
              </a:rPr>
            </a:br>
            <a:r>
              <a:rPr lang="en-CA" sz="3200" dirty="0">
                <a:latin typeface="Calibri Light"/>
                <a:ea typeface="Arial"/>
                <a:cs typeface="Arial"/>
              </a:rPr>
              <a:t/>
            </a:r>
            <a:br>
              <a:rPr lang="en-CA" sz="3200" dirty="0">
                <a:latin typeface="Calibri Light"/>
                <a:ea typeface="Arial"/>
                <a:cs typeface="Arial"/>
              </a:rPr>
            </a:b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Calibri Light"/>
              <a:cs typeface="Calibri"/>
            </a:endParaRPr>
          </a:p>
          <a:p>
            <a:pPr marL="0" lvl="0" indent="0">
              <a:buNone/>
            </a:pPr>
            <a:r>
              <a:rPr lang="en-CA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ea typeface="Arial"/>
                <a:cs typeface="Arial"/>
              </a:rPr>
              <a:t>Multidisciplinary team</a:t>
            </a:r>
            <a:r>
              <a:rPr lang="en-CA" sz="3200" dirty="0">
                <a:latin typeface="Calibri Light"/>
                <a:ea typeface="Arial"/>
                <a:cs typeface="Arial"/>
              </a:rPr>
              <a:t/>
            </a:r>
            <a:br>
              <a:rPr lang="en-CA" sz="3200" dirty="0">
                <a:latin typeface="Calibri Light"/>
                <a:ea typeface="Arial"/>
                <a:cs typeface="Arial"/>
              </a:rPr>
            </a:br>
            <a:r>
              <a:rPr lang="en-CA" sz="3200" dirty="0">
                <a:latin typeface="Calibri Light"/>
                <a:ea typeface="Arial"/>
                <a:cs typeface="Arial"/>
              </a:rPr>
              <a:t/>
            </a:r>
            <a:br>
              <a:rPr lang="en-CA" sz="3200" dirty="0">
                <a:latin typeface="Calibri Light"/>
                <a:ea typeface="Arial"/>
                <a:cs typeface="Arial"/>
              </a:rPr>
            </a:br>
            <a:endParaRPr lang="en-CA" sz="3200" dirty="0">
              <a:solidFill>
                <a:schemeClr val="accent5">
                  <a:lumMod val="20000"/>
                  <a:lumOff val="80000"/>
                </a:schemeClr>
              </a:solidFill>
              <a:latin typeface="Calibri Light"/>
              <a:ea typeface="Arial"/>
              <a:cs typeface="Arial"/>
            </a:endParaRPr>
          </a:p>
          <a:p>
            <a:pPr marL="0" indent="0">
              <a:buNone/>
            </a:pPr>
            <a:r>
              <a:rPr lang="en-CA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ea typeface="Arial"/>
                <a:cs typeface="Arial"/>
              </a:rPr>
              <a:t>Quickly established priorities and assignments</a:t>
            </a:r>
            <a:r>
              <a:rPr lang="en-CA" sz="3200" dirty="0">
                <a:latin typeface="Calibri Light"/>
                <a:ea typeface="Arial"/>
                <a:cs typeface="Arial"/>
              </a:rPr>
              <a:t/>
            </a:r>
            <a:br>
              <a:rPr lang="en-CA" sz="3200" dirty="0">
                <a:latin typeface="Calibri Light"/>
                <a:ea typeface="Arial"/>
                <a:cs typeface="Arial"/>
              </a:rPr>
            </a:br>
            <a:r>
              <a:rPr lang="en-CA" sz="3200" dirty="0">
                <a:latin typeface="Calibri Light"/>
                <a:ea typeface="Arial"/>
                <a:cs typeface="Arial"/>
              </a:rPr>
              <a:t/>
            </a:r>
            <a:br>
              <a:rPr lang="en-CA" sz="3200" dirty="0">
                <a:latin typeface="Calibri Light"/>
                <a:ea typeface="Arial"/>
                <a:cs typeface="Arial"/>
              </a:rPr>
            </a:br>
            <a:endParaRPr lang="en-CA" sz="3200" dirty="0">
              <a:solidFill>
                <a:schemeClr val="accent5">
                  <a:lumMod val="20000"/>
                  <a:lumOff val="80000"/>
                </a:schemeClr>
              </a:solidFill>
              <a:latin typeface="Calibri Light"/>
              <a:ea typeface="Arial"/>
              <a:cs typeface="Arial"/>
            </a:endParaRPr>
          </a:p>
          <a:p>
            <a:pPr marL="0" indent="0">
              <a:buNone/>
            </a:pPr>
            <a:r>
              <a:rPr lang="en-CA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ea typeface="Arial"/>
                <a:cs typeface="Arial"/>
              </a:rPr>
              <a:t>Identified resources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ea typeface="Arial"/>
                <a:cs typeface="Arial"/>
              </a:rPr>
              <a:t>​ and on boarded key players</a:t>
            </a:r>
            <a:r>
              <a:rPr lang="en-US" sz="3200" dirty="0">
                <a:latin typeface="Calibri Light"/>
                <a:ea typeface="Arial"/>
                <a:cs typeface="Arial"/>
              </a:rPr>
              <a:t/>
            </a:r>
            <a:br>
              <a:rPr lang="en-US" sz="3200" dirty="0">
                <a:latin typeface="Calibri Light"/>
                <a:ea typeface="Arial"/>
                <a:cs typeface="Arial"/>
              </a:rPr>
            </a:b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ea typeface="Arial"/>
                <a:cs typeface="Arial"/>
              </a:rPr>
              <a:t>​</a:t>
            </a:r>
            <a:r>
              <a:rPr lang="en-US" sz="3200" dirty="0">
                <a:latin typeface="Calibri Light"/>
                <a:ea typeface="Arial"/>
                <a:cs typeface="Arial"/>
              </a:rPr>
              <a:t/>
            </a:r>
            <a:br>
              <a:rPr lang="en-US" sz="3200" dirty="0">
                <a:latin typeface="Calibri Light"/>
                <a:ea typeface="Arial"/>
                <a:cs typeface="Arial"/>
              </a:rPr>
            </a:b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ea typeface="Arial"/>
                <a:cs typeface="Arial"/>
              </a:rPr>
              <a:t>​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A34C-3B3A-4087-B482-F8B0ADC8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7581900" cy="1988345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  <a:ea typeface="+mj-lt"/>
                <a:cs typeface="+mj-lt"/>
              </a:rPr>
              <a:t>Speed to Market</a:t>
            </a:r>
          </a:p>
          <a:p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345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8201D8B-0034-4940-A349-7F4FFFC81F6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674758" y="3571867"/>
            <a:ext cx="6781800" cy="493853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CA" sz="4000" dirty="0">
                <a:solidFill>
                  <a:schemeClr val="accent6">
                    <a:lumMod val="10000"/>
                    <a:lumOff val="90000"/>
                  </a:schemeClr>
                </a:solidFill>
                <a:latin typeface="Calibri Light"/>
                <a:cs typeface="Calibri Light"/>
              </a:rPr>
              <a:t>Client centric </a:t>
            </a:r>
          </a:p>
          <a:p>
            <a:pPr marL="0" indent="0" algn="ctr">
              <a:lnSpc>
                <a:spcPct val="200000"/>
              </a:lnSpc>
              <a:buNone/>
            </a:pPr>
            <a:endParaRPr lang="en-US" sz="2800" dirty="0">
              <a:solidFill>
                <a:schemeClr val="accent6">
                  <a:lumMod val="10000"/>
                  <a:lumOff val="90000"/>
                </a:schemeClr>
              </a:solidFill>
              <a:latin typeface="Calibri Light"/>
              <a:cs typeface="Calibri Light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en-CA" sz="4000" dirty="0">
                <a:solidFill>
                  <a:schemeClr val="accent6">
                    <a:lumMod val="10000"/>
                    <a:lumOff val="90000"/>
                  </a:schemeClr>
                </a:solidFill>
                <a:latin typeface="Calibri Light"/>
                <a:cs typeface="Calibri Light"/>
              </a:rPr>
              <a:t>Modernized business process</a:t>
            </a:r>
          </a:p>
          <a:p>
            <a:pPr marL="0" indent="0" algn="ctr">
              <a:lnSpc>
                <a:spcPct val="200000"/>
              </a:lnSpc>
              <a:buNone/>
            </a:pPr>
            <a:endParaRPr lang="en-CA" sz="4000" dirty="0">
              <a:solidFill>
                <a:schemeClr val="accent6">
                  <a:lumMod val="10000"/>
                  <a:lumOff val="90000"/>
                </a:schemeClr>
              </a:solidFill>
              <a:latin typeface="Calibri Light"/>
              <a:cs typeface="Calibri Light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en-CA" sz="4000" dirty="0">
                <a:solidFill>
                  <a:schemeClr val="accent6">
                    <a:lumMod val="10000"/>
                    <a:lumOff val="9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Transformed governance</a:t>
            </a:r>
          </a:p>
          <a:p>
            <a:pPr marL="0" indent="0" algn="ctr">
              <a:lnSpc>
                <a:spcPct val="300000"/>
              </a:lnSpc>
              <a:buNone/>
            </a:pPr>
            <a:endParaRPr lang="en-CA" sz="3600" i="0" dirty="0">
              <a:solidFill>
                <a:schemeClr val="accent6">
                  <a:lumMod val="10000"/>
                  <a:lumOff val="9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lnSpc>
                <a:spcPct val="300000"/>
              </a:lnSpc>
              <a:buNone/>
            </a:pPr>
            <a:endParaRPr lang="en-CA" sz="3600" b="1" i="0" dirty="0">
              <a:solidFill>
                <a:schemeClr val="accent6">
                  <a:lumMod val="10000"/>
                  <a:lumOff val="9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lnSpc>
                <a:spcPct val="300000"/>
              </a:lnSpc>
              <a:buNone/>
            </a:pPr>
            <a:endParaRPr lang="en-CA" sz="3600" i="0" dirty="0">
              <a:solidFill>
                <a:schemeClr val="accent6">
                  <a:lumMod val="10000"/>
                  <a:lumOff val="9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lnSpc>
                <a:spcPct val="300000"/>
              </a:lnSpc>
              <a:buNone/>
            </a:pPr>
            <a:endParaRPr lang="en-US" sz="3600" dirty="0">
              <a:solidFill>
                <a:schemeClr val="accent6">
                  <a:lumMod val="10000"/>
                  <a:lumOff val="9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50BE2-36D6-44B8-A14F-AA8A95F767E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469052" y="1373141"/>
            <a:ext cx="9193212" cy="1327150"/>
          </a:xfrm>
        </p:spPr>
        <p:txBody>
          <a:bodyPr vert="horz" lIns="0" tIns="0" rIns="0" bIns="0" rtlCol="0" anchor="t" anchorCtr="0">
            <a:normAutofit/>
          </a:bodyPr>
          <a:lstStyle/>
          <a:p>
            <a:pPr algn="ctr"/>
            <a:r>
              <a:rPr lang="en-US" sz="7200" b="0" dirty="0">
                <a:solidFill>
                  <a:schemeClr val="accent6">
                    <a:lumMod val="25000"/>
                    <a:lumOff val="75000"/>
                  </a:schemeClr>
                </a:solidFill>
                <a:latin typeface="Calibri Light"/>
                <a:cs typeface="Calibri Light"/>
              </a:rPr>
              <a:t>Adaptations</a:t>
            </a:r>
            <a:endParaRPr lang="en-US" dirty="0">
              <a:solidFill>
                <a:schemeClr val="accent6">
                  <a:lumMod val="25000"/>
                  <a:lumOff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1249891" y="2813043"/>
            <a:ext cx="3484312" cy="0"/>
          </a:xfrm>
          <a:prstGeom prst="line">
            <a:avLst/>
          </a:prstGeom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Digital numbers and charts">
            <a:extLst>
              <a:ext uri="{FF2B5EF4-FFF2-40B4-BE49-F238E27FC236}">
                <a16:creationId xmlns:a16="http://schemas.microsoft.com/office/drawing/2014/main" id="{BCA17522-7E39-4D18-8933-663EBCF3B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01" r="43335" b="7"/>
          <a:stretch/>
        </p:blipFill>
        <p:spPr>
          <a:xfrm>
            <a:off x="0" y="0"/>
            <a:ext cx="7633855" cy="10286985"/>
          </a:xfrm>
          <a:prstGeom prst="rect">
            <a:avLst/>
          </a:prstGeom>
        </p:spPr>
      </p:pic>
      <p:pic>
        <p:nvPicPr>
          <p:cNvPr id="4" name="Graphic 5" descr="Court with solid fill">
            <a:extLst>
              <a:ext uri="{FF2B5EF4-FFF2-40B4-BE49-F238E27FC236}">
                <a16:creationId xmlns:a16="http://schemas.microsoft.com/office/drawing/2014/main" id="{DB40012D-233E-414D-B1D8-8DA4A6A16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75577" y="8282626"/>
            <a:ext cx="594708" cy="594708"/>
          </a:xfrm>
          <a:prstGeom prst="rect">
            <a:avLst/>
          </a:prstGeom>
        </p:spPr>
      </p:pic>
      <p:pic>
        <p:nvPicPr>
          <p:cNvPr id="6" name="Graphic 6" descr="User network with solid fill">
            <a:extLst>
              <a:ext uri="{FF2B5EF4-FFF2-40B4-BE49-F238E27FC236}">
                <a16:creationId xmlns:a16="http://schemas.microsoft.com/office/drawing/2014/main" id="{6FF30975-9ED6-4E14-AD13-46760B248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75577" y="3387266"/>
            <a:ext cx="594708" cy="594708"/>
          </a:xfrm>
          <a:prstGeom prst="rect">
            <a:avLst/>
          </a:prstGeom>
        </p:spPr>
      </p:pic>
      <p:pic>
        <p:nvPicPr>
          <p:cNvPr id="7" name="Graphic 7" descr="Rocket with solid fill">
            <a:extLst>
              <a:ext uri="{FF2B5EF4-FFF2-40B4-BE49-F238E27FC236}">
                <a16:creationId xmlns:a16="http://schemas.microsoft.com/office/drawing/2014/main" id="{9EC398C0-4FCB-4CB2-A807-455A83BEE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763183" y="5629893"/>
            <a:ext cx="594708" cy="59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9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3650BE2-36D6-44B8-A14F-AA8A95F767EF}"/>
              </a:ext>
            </a:extLst>
          </p:cNvPr>
          <p:cNvSpPr txBox="1">
            <a:spLocks/>
          </p:cNvSpPr>
          <p:nvPr/>
        </p:nvSpPr>
        <p:spPr>
          <a:xfrm>
            <a:off x="4547393" y="571493"/>
            <a:ext cx="9193212" cy="13271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0" dirty="0">
                <a:solidFill>
                  <a:schemeClr val="accent4"/>
                </a:solidFill>
                <a:latin typeface="Calibri Light"/>
                <a:cs typeface="Calibri Light"/>
              </a:rPr>
              <a:t>Methods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83D2CEA-2161-4A67-8A18-B1A9B9F8B73C}"/>
              </a:ext>
            </a:extLst>
          </p:cNvPr>
          <p:cNvSpPr txBox="1">
            <a:spLocks/>
          </p:cNvSpPr>
          <p:nvPr/>
        </p:nvSpPr>
        <p:spPr>
          <a:xfrm>
            <a:off x="1027645" y="8032027"/>
            <a:ext cx="7032584" cy="14033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514350" indent="-51435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defTabSz="685800" rtl="0" eaLnBrk="1" latinLnBrk="0" hangingPunct="1">
              <a:spcBef>
                <a:spcPts val="9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685800" rtl="0" eaLnBrk="1" latinLnBrk="0" hangingPunct="1">
              <a:spcBef>
                <a:spcPts val="9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685800" rtl="0" eaLnBrk="1" latinLnBrk="0" hangingPunct="1">
              <a:spcBef>
                <a:spcPts val="900"/>
              </a:spcBef>
              <a:buFont typeface="Arial"/>
              <a:buChar char="»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CA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cs typeface="Calibri Light"/>
              </a:rPr>
              <a:t>Agile and Sprint Methodology</a:t>
            </a:r>
            <a:endParaRPr lang="en-CA" sz="360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3200" b="1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320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49B1896-6E61-45B7-8B35-137DDA959F06}"/>
              </a:ext>
            </a:extLst>
          </p:cNvPr>
          <p:cNvSpPr txBox="1">
            <a:spLocks/>
          </p:cNvSpPr>
          <p:nvPr/>
        </p:nvSpPr>
        <p:spPr>
          <a:xfrm>
            <a:off x="10232283" y="8038093"/>
            <a:ext cx="7032584" cy="14033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514350" indent="-51435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defTabSz="685800" rtl="0" eaLnBrk="1" latinLnBrk="0" hangingPunct="1">
              <a:spcBef>
                <a:spcPts val="9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685800" rtl="0" eaLnBrk="1" latinLnBrk="0" hangingPunct="1">
              <a:spcBef>
                <a:spcPts val="9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685800" rtl="0" eaLnBrk="1" latinLnBrk="0" hangingPunct="1">
              <a:spcBef>
                <a:spcPts val="9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685800" rtl="0" eaLnBrk="1" latinLnBrk="0" hangingPunct="1">
              <a:spcBef>
                <a:spcPts val="900"/>
              </a:spcBef>
              <a:buFont typeface="Arial"/>
              <a:buChar char="»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6858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CA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/>
                <a:cs typeface="Calibri Light"/>
              </a:rPr>
              <a:t>Leveraging internal resources</a:t>
            </a:r>
            <a:endParaRPr lang="en-CA" sz="360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3200" b="1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buFont typeface="Arial"/>
              <a:buChar char="•"/>
            </a:pPr>
            <a:endParaRPr lang="en-CA" sz="320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Graphic 15" descr="Good Inventory outline">
            <a:extLst>
              <a:ext uri="{FF2B5EF4-FFF2-40B4-BE49-F238E27FC236}">
                <a16:creationId xmlns:a16="http://schemas.microsoft.com/office/drawing/2014/main" id="{0A5D2DB0-E698-4A42-8824-3FF196DFE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84020" y="6401834"/>
            <a:ext cx="1796778" cy="1796778"/>
          </a:xfrm>
          <a:prstGeom prst="rect">
            <a:avLst/>
          </a:prstGeom>
        </p:spPr>
      </p:pic>
      <p:pic>
        <p:nvPicPr>
          <p:cNvPr id="12" name="Graphic 17" descr="Circles with arrows outline">
            <a:extLst>
              <a:ext uri="{FF2B5EF4-FFF2-40B4-BE49-F238E27FC236}">
                <a16:creationId xmlns:a16="http://schemas.microsoft.com/office/drawing/2014/main" id="{26BE90FF-0C0A-4C16-B8E2-DC3410698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99381" y="5889375"/>
            <a:ext cx="2106156" cy="2072039"/>
          </a:xfrm>
          <a:prstGeom prst="rect">
            <a:avLst/>
          </a:prstGeom>
        </p:spPr>
      </p:pic>
      <p:pic>
        <p:nvPicPr>
          <p:cNvPr id="10" name="Graphic 12" descr="Lights On with solid fill">
            <a:extLst>
              <a:ext uri="{FF2B5EF4-FFF2-40B4-BE49-F238E27FC236}">
                <a16:creationId xmlns:a16="http://schemas.microsoft.com/office/drawing/2014/main" id="{E4172012-D496-4F3F-9F85-01F6F6D61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237461" y="3876073"/>
            <a:ext cx="1840374" cy="1825906"/>
          </a:xfrm>
          <a:prstGeom prst="rect">
            <a:avLst/>
          </a:prstGeom>
        </p:spPr>
      </p:pic>
      <p:pic>
        <p:nvPicPr>
          <p:cNvPr id="13" name="Graphic 13" descr="Lightbulb with solid fill">
            <a:extLst>
              <a:ext uri="{FF2B5EF4-FFF2-40B4-BE49-F238E27FC236}">
                <a16:creationId xmlns:a16="http://schemas.microsoft.com/office/drawing/2014/main" id="{7369140F-8D25-4881-8AD7-F17B81704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4963435" y="2355087"/>
            <a:ext cx="1825906" cy="18259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14391D-B9F7-4003-A43B-33837A46C649}"/>
              </a:ext>
            </a:extLst>
          </p:cNvPr>
          <p:cNvCxnSpPr>
            <a:cxnSpLocks/>
          </p:cNvCxnSpPr>
          <p:nvPr/>
        </p:nvCxnSpPr>
        <p:spPr>
          <a:xfrm>
            <a:off x="1875636" y="1898643"/>
            <a:ext cx="15035513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3" descr="Lightbulb with solid fill">
            <a:extLst>
              <a:ext uri="{FF2B5EF4-FFF2-40B4-BE49-F238E27FC236}">
                <a16:creationId xmlns:a16="http://schemas.microsoft.com/office/drawing/2014/main" id="{ECE00E11-691B-4D53-8C72-995A384F45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2072131" y="2355087"/>
            <a:ext cx="1825906" cy="1825906"/>
          </a:xfrm>
          <a:prstGeom prst="rect">
            <a:avLst/>
          </a:prstGeom>
        </p:spPr>
      </p:pic>
      <p:pic>
        <p:nvPicPr>
          <p:cNvPr id="16" name="Graphic 13" descr="Lightbulb with solid fill">
            <a:extLst>
              <a:ext uri="{FF2B5EF4-FFF2-40B4-BE49-F238E27FC236}">
                <a16:creationId xmlns:a16="http://schemas.microsoft.com/office/drawing/2014/main" id="{7170BAC0-BA91-4B39-B023-728A06D44B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1158258" y="2355086"/>
            <a:ext cx="1825906" cy="1825906"/>
          </a:xfrm>
          <a:prstGeom prst="rect">
            <a:avLst/>
          </a:prstGeom>
        </p:spPr>
      </p:pic>
      <p:pic>
        <p:nvPicPr>
          <p:cNvPr id="17" name="Graphic 13" descr="Lightbulb with solid fill">
            <a:extLst>
              <a:ext uri="{FF2B5EF4-FFF2-40B4-BE49-F238E27FC236}">
                <a16:creationId xmlns:a16="http://schemas.microsoft.com/office/drawing/2014/main" id="{D17DE413-B4E6-4475-9F46-AD463678E8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5211764" y="2355086"/>
            <a:ext cx="1825906" cy="1825906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/>
          </p:cNvCxnSpPr>
          <p:nvPr/>
        </p:nvCxnSpPr>
        <p:spPr>
          <a:xfrm flipH="1" flipV="1">
            <a:off x="9157647" y="1898643"/>
            <a:ext cx="1" cy="197743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978520" y="1898643"/>
            <a:ext cx="0" cy="456442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5890956" y="1898643"/>
            <a:ext cx="0" cy="456442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067102" y="1898643"/>
            <a:ext cx="0" cy="456442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109648" y="1898643"/>
            <a:ext cx="0" cy="456442"/>
          </a:xfrm>
          <a:prstGeom prst="line">
            <a:avLst/>
          </a:prstGeom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6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cKF7A7diZoXCmOPI_BF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eme1">
  <a:themeElements>
    <a:clrScheme name="VacciNation">
      <a:dk1>
        <a:srgbClr val="000000"/>
      </a:dk1>
      <a:lt1>
        <a:srgbClr val="FFFFFF"/>
      </a:lt1>
      <a:dk2>
        <a:srgbClr val="262F3C"/>
      </a:dk2>
      <a:lt2>
        <a:srgbClr val="EDEDED"/>
      </a:lt2>
      <a:accent1>
        <a:srgbClr val="F3CFBD"/>
      </a:accent1>
      <a:accent2>
        <a:srgbClr val="E8DFD2"/>
      </a:accent2>
      <a:accent3>
        <a:srgbClr val="F5B84E"/>
      </a:accent3>
      <a:accent4>
        <a:srgbClr val="8EA4A6"/>
      </a:accent4>
      <a:accent5>
        <a:srgbClr val="3A5258"/>
      </a:accent5>
      <a:accent6>
        <a:srgbClr val="262F3C"/>
      </a:accent6>
      <a:hlink>
        <a:srgbClr val="262F3C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tx2"/>
        </a:solidFill>
      </a:spPr>
      <a:bodyPr wrap="square" rtlCol="0">
        <a:normAutofit/>
      </a:bodyPr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457B7C9C-7839-435A-AA9F-FB8C9CAA7DB9}" vid="{58CA731A-CE21-412B-ABC7-7BD4554C3DF7}"/>
    </a:ext>
  </a:extLst>
</a:theme>
</file>

<file path=ppt/theme/theme2.xml><?xml version="1.0" encoding="utf-8"?>
<a:theme xmlns:a="http://schemas.openxmlformats.org/drawingml/2006/main" name="Office Theme">
  <a:themeElements>
    <a:clrScheme name="PHAC">
      <a:dk1>
        <a:srgbClr val="000000"/>
      </a:dk1>
      <a:lt1>
        <a:srgbClr val="FFFFFF"/>
      </a:lt1>
      <a:dk2>
        <a:srgbClr val="262F3C"/>
      </a:dk2>
      <a:lt2>
        <a:srgbClr val="EDEDED"/>
      </a:lt2>
      <a:accent1>
        <a:srgbClr val="F3CFBD"/>
      </a:accent1>
      <a:accent2>
        <a:srgbClr val="E8DFD2"/>
      </a:accent2>
      <a:accent3>
        <a:srgbClr val="F5B84E"/>
      </a:accent3>
      <a:accent4>
        <a:srgbClr val="8EA4A6"/>
      </a:accent4>
      <a:accent5>
        <a:srgbClr val="3A5258"/>
      </a:accent5>
      <a:accent6>
        <a:srgbClr val="262F3C"/>
      </a:accent6>
      <a:hlink>
        <a:srgbClr val="262F3C"/>
      </a:hlink>
      <a:folHlink>
        <a:srgbClr val="7F7F7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HAC">
      <a:dk1>
        <a:srgbClr val="000000"/>
      </a:dk1>
      <a:lt1>
        <a:srgbClr val="FFFFFF"/>
      </a:lt1>
      <a:dk2>
        <a:srgbClr val="262F3C"/>
      </a:dk2>
      <a:lt2>
        <a:srgbClr val="EDEDED"/>
      </a:lt2>
      <a:accent1>
        <a:srgbClr val="F3CFBD"/>
      </a:accent1>
      <a:accent2>
        <a:srgbClr val="E8DFD2"/>
      </a:accent2>
      <a:accent3>
        <a:srgbClr val="F5B84E"/>
      </a:accent3>
      <a:accent4>
        <a:srgbClr val="8EA4A6"/>
      </a:accent4>
      <a:accent5>
        <a:srgbClr val="3A5258"/>
      </a:accent5>
      <a:accent6>
        <a:srgbClr val="262F3C"/>
      </a:accent6>
      <a:hlink>
        <a:srgbClr val="262F3C"/>
      </a:hlink>
      <a:folHlink>
        <a:srgbClr val="7F7F7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rchiveVTI">
  <a:themeElements>
    <a:clrScheme name="AnalogousFromLightSeedRightStep">
      <a:dk1>
        <a:srgbClr val="000000"/>
      </a:dk1>
      <a:lt1>
        <a:srgbClr val="FFFFFF"/>
      </a:lt1>
      <a:dk2>
        <a:srgbClr val="412824"/>
      </a:dk2>
      <a:lt2>
        <a:srgbClr val="E2E8E4"/>
      </a:lt2>
      <a:accent1>
        <a:srgbClr val="C593B6"/>
      </a:accent1>
      <a:accent2>
        <a:srgbClr val="BA7F90"/>
      </a:accent2>
      <a:accent3>
        <a:srgbClr val="C59A94"/>
      </a:accent3>
      <a:accent4>
        <a:srgbClr val="BA9F7F"/>
      </a:accent4>
      <a:accent5>
        <a:srgbClr val="A7A57E"/>
      </a:accent5>
      <a:accent6>
        <a:srgbClr val="97AB75"/>
      </a:accent6>
      <a:hlink>
        <a:srgbClr val="568E66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5.xml><?xml version="1.0" encoding="utf-8"?>
<a:theme xmlns:a="http://schemas.openxmlformats.org/drawingml/2006/main" name="PunchcardVTI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5B5B5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ppt/theme/theme6.xml><?xml version="1.0" encoding="utf-8"?>
<a:theme xmlns:a="http://schemas.openxmlformats.org/drawingml/2006/main" name="PHAC DTB">
  <a:themeElements>
    <a:clrScheme name="Digital Transformation Branch">
      <a:dk1>
        <a:srgbClr val="000000"/>
      </a:dk1>
      <a:lt1>
        <a:srgbClr val="FFFFFF"/>
      </a:lt1>
      <a:dk2>
        <a:srgbClr val="262F3C"/>
      </a:dk2>
      <a:lt2>
        <a:srgbClr val="EDEDED"/>
      </a:lt2>
      <a:accent1>
        <a:srgbClr val="FEC306"/>
      </a:accent1>
      <a:accent2>
        <a:srgbClr val="E8DFD2"/>
      </a:accent2>
      <a:accent3>
        <a:srgbClr val="EDEDED"/>
      </a:accent3>
      <a:accent4>
        <a:srgbClr val="8EA4A6"/>
      </a:accent4>
      <a:accent5>
        <a:srgbClr val="3A5258"/>
      </a:accent5>
      <a:accent6>
        <a:srgbClr val="262F3C"/>
      </a:accent6>
      <a:hlink>
        <a:srgbClr val="264674"/>
      </a:hlink>
      <a:folHlink>
        <a:srgbClr val="2646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AC DTB" id="{DDD81641-7864-44FB-AC1C-38F35A086D14}" vid="{74328069-956D-4C83-8831-30DD93432F22}"/>
    </a:ext>
  </a:extLst>
</a:theme>
</file>

<file path=ppt/theme/theme7.xml><?xml version="1.0" encoding="utf-8"?>
<a:theme xmlns:a="http://schemas.openxmlformats.org/drawingml/2006/main" name="LuminousVTI">
  <a:themeElements>
    <a:clrScheme name="AnalogousFromLightSeed_2SEEDS">
      <a:dk1>
        <a:srgbClr val="000000"/>
      </a:dk1>
      <a:lt1>
        <a:srgbClr val="FFFFFF"/>
      </a:lt1>
      <a:dk2>
        <a:srgbClr val="412426"/>
      </a:dk2>
      <a:lt2>
        <a:srgbClr val="E2E5E8"/>
      </a:lt2>
      <a:accent1>
        <a:srgbClr val="BB9C78"/>
      </a:accent1>
      <a:accent2>
        <a:srgbClr val="C6968F"/>
      </a:accent2>
      <a:accent3>
        <a:srgbClr val="A4A379"/>
      </a:accent3>
      <a:accent4>
        <a:srgbClr val="7CA7BD"/>
      </a:accent4>
      <a:accent5>
        <a:srgbClr val="94A1C9"/>
      </a:accent5>
      <a:accent6>
        <a:srgbClr val="867CBD"/>
      </a:accent6>
      <a:hlink>
        <a:srgbClr val="6283AA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8.xml><?xml version="1.0" encoding="utf-8"?>
<a:theme xmlns:a="http://schemas.openxmlformats.org/drawingml/2006/main" name="FrostyVTI">
  <a:themeElements>
    <a:clrScheme name="AnalogousFromLightSeed_2SEEDS">
      <a:dk1>
        <a:srgbClr val="000000"/>
      </a:dk1>
      <a:lt1>
        <a:srgbClr val="FFFFFF"/>
      </a:lt1>
      <a:dk2>
        <a:srgbClr val="243641"/>
      </a:dk2>
      <a:lt2>
        <a:srgbClr val="E8E5E2"/>
      </a:lt2>
      <a:accent1>
        <a:srgbClr val="7FA0BA"/>
      </a:accent1>
      <a:accent2>
        <a:srgbClr val="80A9A9"/>
      </a:accent2>
      <a:accent3>
        <a:srgbClr val="969DC6"/>
      </a:accent3>
      <a:accent4>
        <a:srgbClr val="BA7F7F"/>
      </a:accent4>
      <a:accent5>
        <a:srgbClr val="BC9B83"/>
      </a:accent5>
      <a:accent6>
        <a:srgbClr val="AAA274"/>
      </a:accent6>
      <a:hlink>
        <a:srgbClr val="A1795A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A2C3D303BFE1438F8707B92C5CEB2B" ma:contentTypeVersion="24" ma:contentTypeDescription="Create a new document." ma:contentTypeScope="" ma:versionID="903abf69df8cb54631b87b756d79e008">
  <xsd:schema xmlns:xsd="http://www.w3.org/2001/XMLSchema" xmlns:xs="http://www.w3.org/2001/XMLSchema" xmlns:p="http://schemas.microsoft.com/office/2006/metadata/properties" xmlns:ns1="http://schemas.microsoft.com/sharepoint/v3" xmlns:ns2="9d71fdf0-d220-403a-9531-ad65ebf45c1d" xmlns:ns3="4a8324f8-10e0-42c9-8a9f-8aa76b7b07a7" targetNamespace="http://schemas.microsoft.com/office/2006/metadata/properties" ma:root="true" ma:fieldsID="cd401b41a88bc90080e4de94206df1f8" ns1:_="" ns2:_="" ns3:_="">
    <xsd:import namespace="http://schemas.microsoft.com/sharepoint/v3"/>
    <xsd:import namespace="9d71fdf0-d220-403a-9531-ad65ebf45c1d"/>
    <xsd:import namespace="4a8324f8-10e0-42c9-8a9f-8aa76b7b07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anguage" minOccurs="0"/>
                <xsd:element ref="ns2:Purpose" minOccurs="0"/>
                <xsd:element ref="ns2:Audience" minOccurs="0"/>
                <xsd:element ref="ns2:DocumentType" minOccurs="0"/>
                <xsd:element ref="ns2:Responsible" minOccurs="0"/>
                <xsd:element ref="ns2:DueDate" minOccurs="0"/>
                <xsd:element ref="ns2:Statu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DateCreated" minOccurs="0"/>
                <xsd:element ref="ns2:Focu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71fdf0-d220-403a-9531-ad65ebf45c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anguage" ma:index="10" nillable="true" ma:displayName="Language" ma:default="English" ma:format="Dropdown" ma:internalName="Language">
      <xsd:simpleType>
        <xsd:restriction base="dms:Choice">
          <xsd:enumeration value="Bilingual"/>
          <xsd:enumeration value="English"/>
          <xsd:enumeration value="French"/>
        </xsd:restriction>
      </xsd:simpleType>
    </xsd:element>
    <xsd:element name="Purpose" ma:index="11" nillable="true" ma:displayName="Purpose" ma:format="Dropdown" ma:internalName="Purpose">
      <xsd:simpleType>
        <xsd:restriction base="dms:Choice">
          <xsd:enumeration value="For Decision"/>
          <xsd:enumeration value="For Information"/>
          <xsd:enumeration value="For Review"/>
        </xsd:restriction>
      </xsd:simpleType>
    </xsd:element>
    <xsd:element name="Audience" ma:index="12" nillable="true" ma:displayName="Audience" ma:format="Dropdown" ma:internalName="Audience">
      <xsd:simpleType>
        <xsd:restriction base="dms:Choice">
          <xsd:enumeration value="Committee"/>
          <xsd:enumeration value="External"/>
          <xsd:enumeration value="Management"/>
          <xsd:enumeration value="Our Team"/>
          <xsd:enumeration value="Internal Stakeholders"/>
        </xsd:restriction>
      </xsd:simpleType>
    </xsd:element>
    <xsd:element name="DocumentType" ma:index="13" nillable="true" ma:displayName="Document Type" ma:format="Dropdown" ma:internalName="DocumentType">
      <xsd:simpleType>
        <xsd:restriction base="dms:Choice">
          <xsd:enumeration value="Briefing"/>
          <xsd:enumeration value="Presentation"/>
          <xsd:enumeration value="Report"/>
          <xsd:enumeration value="Resource"/>
          <xsd:enumeration value="Template"/>
          <xsd:enumeration value="Plan"/>
          <xsd:enumeration value="Notes"/>
          <xsd:enumeration value="Meeting Document"/>
          <xsd:enumeration value="Correspondence"/>
        </xsd:restriction>
      </xsd:simpleType>
    </xsd:element>
    <xsd:element name="Responsible" ma:index="14" nillable="true" ma:displayName="Responsible " ma:description="Name of team member who is the lead on this. " ma:format="Dropdown" ma:internalName="Responsible">
      <xsd:simpleType>
        <xsd:restriction base="dms:Text">
          <xsd:maxLength value="255"/>
        </xsd:restriction>
      </xsd:simpleType>
    </xsd:element>
    <xsd:element name="DueDate" ma:index="15" nillable="true" ma:displayName="Due Date" ma:description="Final Submission Date.  Year/Month/Day format. " ma:format="Dropdown" ma:internalName="DueDate">
      <xsd:simpleType>
        <xsd:restriction base="dms:Text">
          <xsd:maxLength value="255"/>
        </xsd:restriction>
      </xsd:simpleType>
    </xsd:element>
    <xsd:element name="Status" ma:index="16" nillable="true" ma:displayName="Status" ma:format="Dropdown" ma:internalName="Status">
      <xsd:simpleType>
        <xsd:restriction base="dms:Choice">
          <xsd:enumeration value="In Progress"/>
          <xsd:enumeration value="Completed"/>
          <xsd:enumeration value="Draft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DateCreated" ma:index="28" nillable="true" ma:displayName="Date Created" ma:default="[today]" ma:format="DateOnly" ma:internalName="DateCreated">
      <xsd:simpleType>
        <xsd:restriction base="dms:DateTime"/>
      </xsd:simpleType>
    </xsd:element>
    <xsd:element name="Focus" ma:index="29" nillable="true" ma:displayName="Focus" ma:format="Dropdown" ma:internalName="Focus">
      <xsd:simpleType>
        <xsd:restriction base="dms:Choice">
          <xsd:enumeration value="Research"/>
          <xsd:enumeration value="Development"/>
          <xsd:enumeration value="Stakeholder Engagement"/>
          <xsd:enumeration value="Foresight"/>
        </xsd:restriction>
      </xsd:simpleType>
    </xsd:element>
    <xsd:element name="MediaLengthInSeconds" ma:index="3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324f8-10e0-42c9-8a9f-8aa76b7b07a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rpose xmlns="9d71fdf0-d220-403a-9531-ad65ebf45c1d" xsi:nil="true"/>
    <_ip_UnifiedCompliancePolicyUIAction xmlns="http://schemas.microsoft.com/sharepoint/v3" xsi:nil="true"/>
    <Focus xmlns="9d71fdf0-d220-403a-9531-ad65ebf45c1d" xsi:nil="true"/>
    <Responsible xmlns="9d71fdf0-d220-403a-9531-ad65ebf45c1d" xsi:nil="true"/>
    <Status xmlns="9d71fdf0-d220-403a-9531-ad65ebf45c1d" xsi:nil="true"/>
    <Language xmlns="9d71fdf0-d220-403a-9531-ad65ebf45c1d">English</Language>
    <_ip_UnifiedCompliancePolicyProperties xmlns="http://schemas.microsoft.com/sharepoint/v3" xsi:nil="true"/>
    <Audience xmlns="9d71fdf0-d220-403a-9531-ad65ebf45c1d" xsi:nil="true"/>
    <DueDate xmlns="9d71fdf0-d220-403a-9531-ad65ebf45c1d" xsi:nil="true"/>
    <DocumentType xmlns="9d71fdf0-d220-403a-9531-ad65ebf45c1d" xsi:nil="true"/>
    <DateCreated xmlns="9d71fdf0-d220-403a-9531-ad65ebf45c1d">2022-02-28T12:55:38Z</DateCreated>
  </documentManagement>
</p:properties>
</file>

<file path=customXml/itemProps1.xml><?xml version="1.0" encoding="utf-8"?>
<ds:datastoreItem xmlns:ds="http://schemas.openxmlformats.org/officeDocument/2006/customXml" ds:itemID="{17A22872-5000-47A0-B484-D6E01C0287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3B1C5E-A211-43A2-A698-07DEA78EA1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d71fdf0-d220-403a-9531-ad65ebf45c1d"/>
    <ds:schemaRef ds:uri="4a8324f8-10e0-42c9-8a9f-8aa76b7b07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0F89E5-DDD0-4714-9B62-F363BB37FDDE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7103d4f6-ee92-414b-a650-3e3b4090863e"/>
    <ds:schemaRef ds:uri="cc32d92f-7736-4923-8cdf-168cc5809e71"/>
    <ds:schemaRef ds:uri="http://www.w3.org/XML/1998/namespace"/>
    <ds:schemaRef ds:uri="9d71fdf0-d220-403a-9531-ad65ebf45c1d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18</TotalTime>
  <Words>341</Words>
  <Application>Microsoft Office PowerPoint</Application>
  <PresentationFormat>Custom</PresentationFormat>
  <Paragraphs>83</Paragraphs>
  <Slides>13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6" baseType="lpstr">
      <vt:lpstr>Wingdings</vt:lpstr>
      <vt:lpstr>Sabon Next LT</vt:lpstr>
      <vt:lpstr>Avenir Next LT Pro</vt:lpstr>
      <vt:lpstr>Arial Black</vt:lpstr>
      <vt:lpstr>Chronicle Display Black</vt:lpstr>
      <vt:lpstr>Batang</vt:lpstr>
      <vt:lpstr>Calibri Light</vt:lpstr>
      <vt:lpstr>Arial</vt:lpstr>
      <vt:lpstr>Bembo</vt:lpstr>
      <vt:lpstr>Goudy Old Style</vt:lpstr>
      <vt:lpstr>Neue Haas Grotesk Text Pro</vt:lpstr>
      <vt:lpstr>Angsana New</vt:lpstr>
      <vt:lpstr>Open Sans</vt:lpstr>
      <vt:lpstr>Calibri</vt:lpstr>
      <vt:lpstr>Theme1</vt:lpstr>
      <vt:lpstr>Office Theme</vt:lpstr>
      <vt:lpstr>Office Theme</vt:lpstr>
      <vt:lpstr>ArchiveVTI</vt:lpstr>
      <vt:lpstr>PunchcardVTI</vt:lpstr>
      <vt:lpstr>PHAC DTB</vt:lpstr>
      <vt:lpstr>LuminousVTI</vt:lpstr>
      <vt:lpstr>FrostyVTI</vt:lpstr>
      <vt:lpstr>think-cell Slide</vt:lpstr>
      <vt:lpstr>PowerPoint Presentation</vt:lpstr>
      <vt:lpstr>VaccineConnect</vt:lpstr>
      <vt:lpstr>Forward Thinkers</vt:lpstr>
      <vt:lpstr>Challenges</vt:lpstr>
      <vt:lpstr>PowerPoint Presentation</vt:lpstr>
      <vt:lpstr>Catalysts</vt:lpstr>
      <vt:lpstr>Speed to Market </vt:lpstr>
      <vt:lpstr>Adaptations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ESDC-presentation</dc:title>
  <dc:creator>Pelletier, Chantale (HC/SC)</dc:creator>
  <cp:lastModifiedBy>Bernard, Remy [NC]</cp:lastModifiedBy>
  <cp:revision>33</cp:revision>
  <dcterms:created xsi:type="dcterms:W3CDTF">2006-08-16T00:00:00Z</dcterms:created>
  <dcterms:modified xsi:type="dcterms:W3CDTF">2022-02-28T18:33:04Z</dcterms:modified>
  <dc:identifier>DAE2w5Jothw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0x010100E2A2C3D303BFE1438F8707B92C5CEB2B</vt:lpwstr>
  </property>
</Properties>
</file>